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0" r:id="rId3"/>
    <p:sldId id="261" r:id="rId4"/>
    <p:sldId id="262" r:id="rId5"/>
    <p:sldId id="264" r:id="rId6"/>
    <p:sldId id="263" r:id="rId7"/>
    <p:sldId id="266" r:id="rId8"/>
    <p:sldId id="265" r:id="rId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5" autoAdjust="0"/>
    <p:restoredTop sz="95574" autoAdjust="0"/>
  </p:normalViewPr>
  <p:slideViewPr>
    <p:cSldViewPr>
      <p:cViewPr>
        <p:scale>
          <a:sx n="90" d="100"/>
          <a:sy n="90" d="100"/>
        </p:scale>
        <p:origin x="-798" y="-61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57" d="100"/>
          <a:sy n="57" d="100"/>
        </p:scale>
        <p:origin x="-2532" y="-9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E4908AD-FEF7-4857-8B70-8AFF69C7FACD}" type="datetimeFigureOut">
              <a:rPr lang="en-US"/>
              <a:pPr>
                <a:defRPr/>
              </a:pPr>
              <a:t>8/7/2013</a:t>
            </a:fld>
            <a:endParaRPr lang="en-US"/>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37005D7-B4F2-4A3B-B66B-CB2B405313A2}" type="slidenum">
              <a:rPr lang="en-US"/>
              <a:pPr>
                <a:defRPr/>
              </a:pPr>
              <a:t>‹nr.›</a:t>
            </a:fld>
            <a:endParaRPr lang="en-US"/>
          </a:p>
        </p:txBody>
      </p:sp>
    </p:spTree>
    <p:extLst>
      <p:ext uri="{BB962C8B-B14F-4D97-AF65-F5344CB8AC3E}">
        <p14:creationId xmlns:p14="http://schemas.microsoft.com/office/powerpoint/2010/main" val="34321993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3D9E06-1E0F-4FCB-9706-6AD862682BE1}" type="slidenum">
              <a:rPr lang="en-US">
                <a:ea typeface="ＭＳ Ｐゴシック" pitchFamily="84" charset="-128"/>
                <a:cs typeface="ＭＳ Ｐゴシック" pitchFamily="84" charset="-128"/>
              </a:rPr>
              <a:pPr fontAlgn="base">
                <a:spcBef>
                  <a:spcPct val="0"/>
                </a:spcBef>
                <a:spcAft>
                  <a:spcPct val="0"/>
                </a:spcAft>
              </a:pPr>
              <a:t>1</a:t>
            </a:fld>
            <a:endParaRPr lang="en-US">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3EF48F50-6D08-44F4-81DD-D60D0F655F40}" type="slidenum">
              <a:rPr lang="en-US" sz="1200"/>
              <a:pPr algn="r" defTabSz="931863" eaLnBrk="0" hangingPunct="0"/>
              <a:t>2</a:t>
            </a:fld>
            <a:endParaRPr lang="en-US" sz="1200"/>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This photo was taken, in 2006, near the Swiss-Italian border by a photographer called Audrias Meskausas. He submitted it to Wikimedia, and filed a subscription ‘stone marking with unknown purpose’.</a:t>
            </a:r>
          </a:p>
          <a:p>
            <a:pPr>
              <a:spcBef>
                <a:spcPct val="0"/>
              </a:spcBef>
            </a:pPr>
            <a:r>
              <a:rPr lang="nl-NL" smtClean="0">
                <a:latin typeface="Arial" pitchFamily="8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A4113846-789A-43B2-B7B7-E363B5D068E1}" type="slidenum">
              <a:rPr lang="en-US" sz="1200"/>
              <a:pPr algn="r" defTabSz="931863" eaLnBrk="0" hangingPunct="0"/>
              <a:t>3</a:t>
            </a:fld>
            <a:endParaRPr lang="en-US" sz="120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The world is full of things with unknown purpose. A famous example are the so-called Nazca-lines, a pattern of drawings streching some 80 kilometers across on a deserted plane in Peru, presumably originating in the 5th to 7th century AD. Nobody knows what these lines are for. It is clear that they were man made. It must have required significant effort to produce them, so much we can tell from their sheer size and the accuracy with which the lines were made in the soil. This indicates a clear and urgent purpose.  But there is nobody whe can ask what precisely this purpose was.</a:t>
            </a: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r>
              <a:rPr lang="nl-NL" smtClean="0">
                <a:latin typeface="Arial" pitchFamily="84"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35EB63CC-D3E2-4308-9CDC-1C0678DBF95C}" type="slidenum">
              <a:rPr lang="en-US" sz="1200"/>
              <a:pPr algn="r" defTabSz="931863" eaLnBrk="0" hangingPunct="0"/>
              <a:t>4</a:t>
            </a:fld>
            <a:endParaRPr lang="en-US" sz="120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Sometimes it is easy to find what the purpose of something is. Simply imagine what would happen if the thing, for which you try to find the purpose, would not exist. If it does have a purpose, you will find that something will no longer be possible. Or something will get more complex, awkward or clumsy. That what gets more clumsey without a spoon is eating soup – therefore a purpose of a spoon is eating soup. </a:t>
            </a:r>
          </a:p>
          <a:p>
            <a:pPr>
              <a:spcBef>
                <a:spcPct val="0"/>
              </a:spcBef>
            </a:pPr>
            <a:endParaRPr lang="nl-NL" smtClean="0">
              <a:latin typeface="Arial" pitchFamily="84" charset="0"/>
            </a:endParaRPr>
          </a:p>
          <a:p>
            <a:pPr>
              <a:spcBef>
                <a:spcPct val="0"/>
              </a:spcBef>
            </a:pPr>
            <a:r>
              <a:rPr lang="nl-NL" smtClean="0">
                <a:latin typeface="Arial" pitchFamily="84" charset="0"/>
              </a:rPr>
              <a:t>We may try the same trick to find out the purpose of models.</a:t>
            </a:r>
          </a:p>
          <a:p>
            <a:pPr>
              <a:spcBef>
                <a:spcPct val="0"/>
              </a:spcBef>
            </a:pPr>
            <a:endParaRPr lang="nl-NL" smtClean="0">
              <a:latin typeface="Arial" pitchFamily="84" charset="0"/>
            </a:endParaRPr>
          </a:p>
          <a:p>
            <a:pPr>
              <a:spcBef>
                <a:spcPct val="0"/>
              </a:spcBef>
            </a:pPr>
            <a:r>
              <a:rPr lang="nl-NL" smtClean="0">
                <a:latin typeface="Arial" pitchFamily="84" charset="0"/>
              </a:rPr>
              <a:t>If we think that X is a model of Y, imagine that we have to do without X. What, in relation to Y, becomes impossible if X is absent? That what is no longer possible without X apparently was X´s purpose. </a:t>
            </a:r>
          </a:p>
          <a:p>
            <a:pPr>
              <a:spcBef>
                <a:spcPct val="0"/>
              </a:spcBef>
            </a:pPr>
            <a:endParaRPr lang="nl-NL" smtClean="0">
              <a:latin typeface="Arial" pitchFamily="84" charset="0"/>
            </a:endParaRPr>
          </a:p>
          <a:p>
            <a:pPr>
              <a:spcBef>
                <a:spcPct val="0"/>
              </a:spcBef>
            </a:pPr>
            <a:r>
              <a:rPr lang="nl-NL" smtClean="0">
                <a:latin typeface="Arial" pitchFamily="84" charset="0"/>
              </a:rPr>
              <a:t>In this way, we easily find that the purpose of a menu – as a model of food – is to help deciding what to dish eat, and a menu – as a model of films – is to help deciding what film to watch. When we look a bit closer, we see that the purposes are a bit more subtle: the menu also informs about prices, and therefore allows us to verify if we have enough money to order our favorite dish; the agenda gives starting times and therefore specifies at what time we need to be present in the cinema. You may want to find out for yourself what the exact purposes are for the other items that were suggested in the scene: a receipt as a model of a meal, and a review as a model of a film. Each time you should apply the same method: pretend that the receipt, or the review are missing: what can no longer be done? </a:t>
            </a: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endParaRPr lang="nl-NL" smtClean="0">
              <a:latin typeface="Arial" pitchFamily="84" charset="0"/>
            </a:endParaRPr>
          </a:p>
          <a:p>
            <a:pPr>
              <a:spcBef>
                <a:spcPct val="0"/>
              </a:spcBef>
            </a:pPr>
            <a:r>
              <a:rPr lang="nl-NL" smtClean="0">
                <a:latin typeface="Arial" pitchFamily="84"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5AC57AAD-DA5A-4A3A-A96B-9A1C806C50CB}" type="slidenum">
              <a:rPr lang="en-US" sz="1200"/>
              <a:pPr algn="r" defTabSz="931863" eaLnBrk="0" hangingPunct="0"/>
              <a:t>5</a:t>
            </a:fld>
            <a:endParaRPr lang="en-US" sz="1200"/>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Let us look into another example. If you believe that a weather map is a model of the weather, pretend that there would be no weather map. What would happen than? </a:t>
            </a:r>
          </a:p>
          <a:p>
            <a:pPr>
              <a:spcBef>
                <a:spcPct val="0"/>
              </a:spcBef>
            </a:pPr>
            <a:endParaRPr lang="nl-NL" smtClean="0">
              <a:latin typeface="Arial" pitchFamily="84" charset="0"/>
            </a:endParaRPr>
          </a:p>
          <a:p>
            <a:pPr>
              <a:spcBef>
                <a:spcPct val="0"/>
              </a:spcBef>
            </a:pPr>
            <a:r>
              <a:rPr lang="nl-NL" smtClean="0">
                <a:latin typeface="Arial" pitchFamily="84" charset="0"/>
              </a:rPr>
              <a:t>Would it stop raining, or would the weather no longer change?</a:t>
            </a:r>
          </a:p>
          <a:p>
            <a:pPr>
              <a:spcBef>
                <a:spcPct val="0"/>
              </a:spcBef>
            </a:pPr>
            <a:endParaRPr lang="nl-NL" smtClean="0">
              <a:latin typeface="Arial" pitchFamily="84" charset="0"/>
            </a:endParaRPr>
          </a:p>
          <a:p>
            <a:pPr>
              <a:spcBef>
                <a:spcPct val="0"/>
              </a:spcBef>
            </a:pPr>
            <a:r>
              <a:rPr lang="nl-NL" smtClean="0">
                <a:latin typeface="Arial" pitchFamily="84" charset="0"/>
              </a:rPr>
              <a:t>That is clearly not the case. So a weather map is not simply a model of the weather with the purpose to behave exactly the same as the weather does.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E133973D-FC20-48F1-89C3-B64B3B0A156A}" type="slidenum">
              <a:rPr lang="en-US" sz="1200"/>
              <a:pPr algn="r" defTabSz="931863" eaLnBrk="0" hangingPunct="0"/>
              <a:t>6</a:t>
            </a:fld>
            <a:endParaRPr 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Instead, if there would be no weather map, we for instance couldn’t decide what clothing we should wear if we plan to visit tomorrow’s festival. So, a weather map could be thought to have the purpose to support decisions as to what to wear at a certain place at a certain time. </a:t>
            </a:r>
          </a:p>
          <a:p>
            <a:pPr>
              <a:spcBef>
                <a:spcPct val="0"/>
              </a:spcBef>
            </a:pPr>
            <a:endParaRPr lang="nl-NL" smtClean="0">
              <a:latin typeface="Arial" pitchFamily="84" charset="0"/>
            </a:endParaRPr>
          </a:p>
          <a:p>
            <a:pPr>
              <a:spcBef>
                <a:spcPct val="0"/>
              </a:spcBef>
            </a:pPr>
            <a:r>
              <a:rPr lang="nl-NL" smtClean="0">
                <a:latin typeface="Arial" pitchFamily="84" charset="0"/>
              </a:rPr>
              <a:t>For a system to advise us what to wear, a weather map in the familiar form – indicating areas of high and low pressure, wind directions and temperature distributions - is clearly unsuitable. It requires sophisticated expertise to interpret these data, and most people would be incapable to do so. From just looking at the weather map the lay person can´t tell what to wear tomorrow. Instead a simply showing an icon of a cloud with some raindrops, or, alternatively,  the sun would be more appropriate.</a:t>
            </a:r>
          </a:p>
          <a:p>
            <a:pPr>
              <a:spcBef>
                <a:spcPct val="0"/>
              </a:spcBef>
            </a:pPr>
            <a:endParaRPr lang="nl-NL" smtClean="0">
              <a:latin typeface="Arial" pitchFamily="84" charset="0"/>
            </a:endParaRPr>
          </a:p>
          <a:p>
            <a:pPr>
              <a:spcBef>
                <a:spcPct val="0"/>
              </a:spcBef>
            </a:pPr>
            <a:r>
              <a:rPr lang="nl-NL" smtClean="0">
                <a:latin typeface="Arial" pitchFamily="84" charset="0"/>
              </a:rPr>
              <a:t>On the other hand, sailors, farmers or parachute jumpers might not be helped very much with a mere graphical icon indicating just sun or rain. These users might benefit from a model that gives quantitative information such as expected amounts of rain, wind speeds and more precise timing estimates.</a:t>
            </a:r>
          </a:p>
          <a:p>
            <a:pPr>
              <a:spcBef>
                <a:spcPct val="0"/>
              </a:spcBef>
            </a:pPr>
            <a:endParaRPr lang="nl-NL" smtClean="0">
              <a:latin typeface="Arial" pitchFamily="84" charset="0"/>
            </a:endParaRPr>
          </a:p>
          <a:p>
            <a:pPr>
              <a:spcBef>
                <a:spcPct val="0"/>
              </a:spcBef>
            </a:pPr>
            <a:r>
              <a:rPr lang="nl-NL" smtClean="0">
                <a:latin typeface="Arial" pitchFamily="84" charset="0"/>
              </a:rPr>
              <a:t>Seeking the purpose of a model therefore inevitably involves the question for the intended users and the intended usage: who will benefit from the results of the model, and how.</a:t>
            </a:r>
          </a:p>
          <a:p>
            <a:pPr>
              <a:spcBef>
                <a:spcPct val="0"/>
              </a:spcBef>
            </a:pPr>
            <a:endParaRPr lang="nl-NL" smtClean="0">
              <a:latin typeface="Arial" pitchFamily="84" charset="0"/>
            </a:endParaRPr>
          </a:p>
          <a:p>
            <a:pPr>
              <a:spcBef>
                <a:spcPct val="0"/>
              </a:spcBef>
            </a:pPr>
            <a:r>
              <a:rPr lang="nl-NL" smtClean="0">
                <a:latin typeface="Arial" pitchFamily="84" charset="0"/>
              </a:rPr>
              <a:t>To ask such questions should be the modeler’s first responsability; to answer them, we need to look a bit deeper in the kinds of purposes models could have.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E133973D-FC20-48F1-89C3-B64B3B0A156A}" type="slidenum">
              <a:rPr lang="en-US" sz="1200"/>
              <a:pPr algn="r" defTabSz="931863" eaLnBrk="0" hangingPunct="0"/>
              <a:t>7</a:t>
            </a:fld>
            <a:endParaRPr 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Instead, if there would be no weather map, we for instance couldn’t decide what clothing we should wear if we plan to visit tomorrow’s festival. So, a weather map could be thought to have the purpose to support decisions as to what to wear at a certain place at a certain time. </a:t>
            </a:r>
          </a:p>
          <a:p>
            <a:pPr>
              <a:spcBef>
                <a:spcPct val="0"/>
              </a:spcBef>
            </a:pPr>
            <a:endParaRPr lang="nl-NL" smtClean="0">
              <a:latin typeface="Arial" pitchFamily="84" charset="0"/>
            </a:endParaRPr>
          </a:p>
          <a:p>
            <a:pPr>
              <a:spcBef>
                <a:spcPct val="0"/>
              </a:spcBef>
            </a:pPr>
            <a:r>
              <a:rPr lang="nl-NL" smtClean="0">
                <a:latin typeface="Arial" pitchFamily="84" charset="0"/>
              </a:rPr>
              <a:t>For a system to advise us what to wear, a weather map in the familiar form – indicating areas of high and low pressure, wind directions and temperature distributions - is clearly unsuitable. It requires sophisticated expertise to interpret these data, and most people would be incapable to do so. From just looking at the weather map the lay person can´t tell what to wear tomorrow. Instead a simply showing an icon of a cloud with some raindrops, or, alternatively,  the sun would be more appropriate.</a:t>
            </a:r>
          </a:p>
          <a:p>
            <a:pPr>
              <a:spcBef>
                <a:spcPct val="0"/>
              </a:spcBef>
            </a:pPr>
            <a:endParaRPr lang="nl-NL" smtClean="0">
              <a:latin typeface="Arial" pitchFamily="84" charset="0"/>
            </a:endParaRPr>
          </a:p>
          <a:p>
            <a:pPr>
              <a:spcBef>
                <a:spcPct val="0"/>
              </a:spcBef>
            </a:pPr>
            <a:r>
              <a:rPr lang="nl-NL" smtClean="0">
                <a:latin typeface="Arial" pitchFamily="84" charset="0"/>
              </a:rPr>
              <a:t>On the other hand, sailors, farmers or parachute jumpers might not be helped very much with a mere graphical icon indicating just sun or rain. These users might benefit from a model that gives quantitative information such as expected amounts of rain, wind speeds and more precise timing estimates.</a:t>
            </a:r>
          </a:p>
          <a:p>
            <a:pPr>
              <a:spcBef>
                <a:spcPct val="0"/>
              </a:spcBef>
            </a:pPr>
            <a:endParaRPr lang="nl-NL" smtClean="0">
              <a:latin typeface="Arial" pitchFamily="84" charset="0"/>
            </a:endParaRPr>
          </a:p>
          <a:p>
            <a:pPr>
              <a:spcBef>
                <a:spcPct val="0"/>
              </a:spcBef>
            </a:pPr>
            <a:r>
              <a:rPr lang="nl-NL" smtClean="0">
                <a:latin typeface="Arial" pitchFamily="84" charset="0"/>
              </a:rPr>
              <a:t>Seeking the purpose of a model therefore inevitably involves the question for the intended users and the intended usage: who will benefit from the results of the model, and how.</a:t>
            </a:r>
          </a:p>
          <a:p>
            <a:pPr>
              <a:spcBef>
                <a:spcPct val="0"/>
              </a:spcBef>
            </a:pPr>
            <a:endParaRPr lang="nl-NL" smtClean="0">
              <a:latin typeface="Arial" pitchFamily="84" charset="0"/>
            </a:endParaRPr>
          </a:p>
          <a:p>
            <a:pPr>
              <a:spcBef>
                <a:spcPct val="0"/>
              </a:spcBef>
            </a:pPr>
            <a:r>
              <a:rPr lang="nl-NL" smtClean="0">
                <a:latin typeface="Arial" pitchFamily="84" charset="0"/>
              </a:rPr>
              <a:t>To ask such questions should be the modeler’s first responsability; to answer them, we need to look a bit deeper in the kinds of purposes models could have.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075FDB0F-D580-4D13-B181-07B6770B787E}" type="slidenum">
              <a:rPr lang="en-US" sz="1200"/>
              <a:pPr algn="r" defTabSz="931863" eaLnBrk="0" hangingPunct="0"/>
              <a:t>8</a:t>
            </a:fld>
            <a:endParaRPr lang="en-US" sz="1200"/>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latin typeface="Arial" pitchFamily="84" charset="0"/>
              </a:rPr>
              <a:t>The answer to the last question informs us about the so-called stakeholders: people, or institutions who have an interest in the model and its outcomes.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9DDCD34-0AEF-4485-962B-7557E6B2D46B}" type="datetimeFigureOut">
              <a:rPr lang="en-GB"/>
              <a:pPr>
                <a:defRPr/>
              </a:pPr>
              <a:t>07/08/2013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6A076E1-A72A-459B-AD73-DA068D0A052E}" type="slidenum">
              <a:rPr lang="en-GB"/>
              <a:pPr>
                <a:defRPr/>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559C0C9-90DC-48A0-8062-A8847E8DFB4A}" type="datetimeFigureOut">
              <a:rPr lang="en-GB"/>
              <a:pPr>
                <a:defRPr/>
              </a:pPr>
              <a:t>07/08/2013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43E625C-71CB-4F97-8566-294024C27651}" type="slidenum">
              <a:rPr lang="en-GB"/>
              <a:pPr>
                <a:defRPr/>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9D9C46F-C86A-48F2-BEF2-3837E35F97BA}" type="datetimeFigureOut">
              <a:rPr lang="en-GB"/>
              <a:pPr>
                <a:defRPr/>
              </a:pPr>
              <a:t>07/08/2013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764DBE-7B7B-468B-A1EC-8A615EAD7BBF}"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E621F7D-306E-47AE-90DA-1618964146B3}" type="datetimeFigureOut">
              <a:rPr lang="en-GB"/>
              <a:pPr>
                <a:defRPr/>
              </a:pPr>
              <a:t>07/08/2013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19D97E4-98A2-4A21-93D3-3A0EFFC5F31D}"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1FD74B-C871-4C8B-A625-34DE79662933}" type="datetimeFigureOut">
              <a:rPr lang="en-GB"/>
              <a:pPr>
                <a:defRPr/>
              </a:pPr>
              <a:t>07/08/2013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D56A10E-CECE-4089-8C00-ABB0AAB03E06}" type="slidenum">
              <a:rPr lang="en-GB"/>
              <a:pPr>
                <a:defRPr/>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53D9379-2AED-4DED-8312-13D557C17806}" type="datetimeFigureOut">
              <a:rPr lang="en-GB"/>
              <a:pPr>
                <a:defRPr/>
              </a:pPr>
              <a:t>07/08/2013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42291E7-74B1-497A-984F-3972F051B428}"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A416F92-1353-4247-A789-4483B1F52022}" type="datetimeFigureOut">
              <a:rPr lang="en-GB"/>
              <a:pPr>
                <a:defRPr/>
              </a:pPr>
              <a:t>07/08/2013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7046E6A-AB52-4F2E-AEE3-82EAD34E0F7A}"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4C163EA-4559-4C53-97D5-F1DEEF95686E}" type="datetimeFigureOut">
              <a:rPr lang="en-GB"/>
              <a:pPr>
                <a:defRPr/>
              </a:pPr>
              <a:t>07/08/2013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9A4BEC4-08D0-459D-BD09-6EBE9D4ADD31}"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57522A-18A9-4FB6-9741-8202FA298120}" type="datetimeFigureOut">
              <a:rPr lang="en-GB"/>
              <a:pPr>
                <a:defRPr/>
              </a:pPr>
              <a:t>07/08/2013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FBF468E-FEE6-48E5-9720-828982AC55D9}"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D15699-90BC-45A6-BAA3-0EFB4059BAA7}" type="datetimeFigureOut">
              <a:rPr lang="en-GB"/>
              <a:pPr>
                <a:defRPr/>
              </a:pPr>
              <a:t>07/08/2013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BDCAAA7-E2CB-4C7B-88BB-5532C31D1E86}" type="slidenum">
              <a:rPr lang="en-GB"/>
              <a:pPr>
                <a:defRPr/>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3508E1-3C66-4683-8B72-1ED042616E95}" type="datetimeFigureOut">
              <a:rPr lang="en-GB"/>
              <a:pPr>
                <a:defRPr/>
              </a:pPr>
              <a:t>07/08/2013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0BC32A2-BB65-4189-A3D2-7881B66CDE38}" type="slidenum">
              <a:rPr lang="en-GB"/>
              <a:pPr>
                <a:defRPr/>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Titelstijl van model bewerken</a:t>
            </a:r>
            <a:endParaRPr lang="en-GB"/>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GB"/>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09F2370B-72C0-443B-A2F5-9D45432AB28A}" type="datetimeFigureOut">
              <a:rPr lang="en-GB"/>
              <a:pPr>
                <a:defRPr/>
              </a:pPr>
              <a:t>07/08/2013</a:t>
            </a:fld>
            <a:endParaRPr lang="en-GB"/>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71C9747-C75B-4134-B75F-00C7D6886F8E}"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fontAlgn="base">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fontAlgn="base">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fontAlgn="base">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w.a.m.v.overveld@tue.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v.a.j.borghuis@tue.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598613"/>
            <a:ext cx="7772400" cy="1101725"/>
          </a:xfrm>
        </p:spPr>
        <p:txBody>
          <a:bodyPr/>
          <a:lstStyle/>
          <a:p>
            <a:r>
              <a:rPr lang="en-GB" smtClean="0"/>
              <a:t>A core Course on Modeling</a:t>
            </a:r>
          </a:p>
        </p:txBody>
      </p:sp>
      <p:sp>
        <p:nvSpPr>
          <p:cNvPr id="3" name="Subtitle 2"/>
          <p:cNvSpPr>
            <a:spLocks noGrp="1"/>
          </p:cNvSpPr>
          <p:nvPr>
            <p:ph type="subTitle" idx="1"/>
          </p:nvPr>
        </p:nvSpPr>
        <p:spPr>
          <a:xfrm>
            <a:off x="1371600" y="2914650"/>
            <a:ext cx="6400800" cy="2228850"/>
          </a:xfrm>
        </p:spPr>
        <p:txBody>
          <a:bodyPr rtlCol="0">
            <a:normAutofit/>
          </a:bodyPr>
          <a:lstStyle/>
          <a:p>
            <a:pPr fontAlgn="auto">
              <a:spcAft>
                <a:spcPts val="0"/>
              </a:spcAft>
              <a:buFont typeface="Arial" pitchFamily="34" charset="0"/>
              <a:buNone/>
              <a:defRPr/>
            </a:pPr>
            <a:r>
              <a:rPr lang="nl-NL" sz="1600" dirty="0" err="1">
                <a:ea typeface="+mn-ea"/>
                <a:cs typeface="+mn-cs"/>
              </a:rPr>
              <a:t>Introduction</a:t>
            </a:r>
            <a:r>
              <a:rPr lang="nl-NL" sz="1600" dirty="0">
                <a:ea typeface="+mn-ea"/>
                <a:cs typeface="+mn-cs"/>
              </a:rPr>
              <a:t> </a:t>
            </a:r>
            <a:r>
              <a:rPr lang="nl-NL" sz="1600" dirty="0" err="1">
                <a:ea typeface="+mn-ea"/>
                <a:cs typeface="+mn-cs"/>
              </a:rPr>
              <a:t>to</a:t>
            </a:r>
            <a:r>
              <a:rPr lang="nl-NL" sz="1600" dirty="0">
                <a:ea typeface="+mn-ea"/>
                <a:cs typeface="+mn-cs"/>
              </a:rPr>
              <a:t> Modeling</a:t>
            </a:r>
          </a:p>
          <a:p>
            <a:pPr fontAlgn="auto">
              <a:spcAft>
                <a:spcPts val="0"/>
              </a:spcAft>
              <a:buFont typeface="Arial" pitchFamily="34" charset="0"/>
              <a:buNone/>
              <a:defRPr/>
            </a:pPr>
            <a:r>
              <a:rPr lang="nl-NL" sz="1600" dirty="0">
                <a:ea typeface="+mn-ea"/>
                <a:cs typeface="+mn-cs"/>
              </a:rPr>
              <a:t>0LAB0 0LBB0 0LCB0 </a:t>
            </a:r>
            <a:r>
              <a:rPr lang="nl-NL" sz="1600" dirty="0" smtClean="0">
                <a:ea typeface="+mn-ea"/>
                <a:cs typeface="+mn-cs"/>
              </a:rPr>
              <a:t>0LDB0</a:t>
            </a:r>
          </a:p>
          <a:p>
            <a:pPr fontAlgn="auto">
              <a:spcAft>
                <a:spcPts val="0"/>
              </a:spcAft>
              <a:buFont typeface="Arial" pitchFamily="34" charset="0"/>
              <a:buNone/>
              <a:defRPr/>
            </a:pPr>
            <a:r>
              <a:rPr lang="nl-NL" sz="1600" dirty="0" smtClean="0">
                <a:ea typeface="+mn-ea"/>
                <a:cs typeface="+mn-cs"/>
                <a:hlinkClick r:id="rId3"/>
              </a:rPr>
              <a:t>c.w.a.m.v.overveld@tue.nl</a:t>
            </a:r>
            <a:endParaRPr lang="nl-NL" sz="1600" dirty="0">
              <a:ea typeface="+mn-ea"/>
              <a:cs typeface="+mn-cs"/>
            </a:endParaRPr>
          </a:p>
          <a:p>
            <a:pPr fontAlgn="auto">
              <a:spcAft>
                <a:spcPts val="0"/>
              </a:spcAft>
              <a:buFont typeface="Arial" pitchFamily="34" charset="0"/>
              <a:buNone/>
              <a:defRPr/>
            </a:pPr>
            <a:r>
              <a:rPr lang="nl-NL" sz="1600" dirty="0" smtClean="0">
                <a:ea typeface="+mn-ea"/>
                <a:cs typeface="+mn-cs"/>
                <a:hlinkClick r:id="rId4"/>
              </a:rPr>
              <a:t>v.a.j.borghuis@tue.nl</a:t>
            </a:r>
            <a:r>
              <a:rPr lang="nl-NL" sz="1600" dirty="0" smtClean="0">
                <a:ea typeface="+mn-ea"/>
                <a:cs typeface="+mn-cs"/>
              </a:rPr>
              <a:t> </a:t>
            </a:r>
          </a:p>
          <a:p>
            <a:pPr fontAlgn="auto">
              <a:spcAft>
                <a:spcPts val="0"/>
              </a:spcAft>
              <a:buFont typeface="Arial" pitchFamily="34" charset="0"/>
              <a:buNone/>
              <a:defRPr/>
            </a:pPr>
            <a:endParaRPr lang="nl-NL" sz="1600" dirty="0">
              <a:ea typeface="+mn-ea"/>
              <a:cs typeface="+mn-cs"/>
            </a:endParaRPr>
          </a:p>
          <a:p>
            <a:pPr fontAlgn="auto">
              <a:spcAft>
                <a:spcPts val="0"/>
              </a:spcAft>
              <a:buFont typeface="Arial" pitchFamily="34" charset="0"/>
              <a:buNone/>
              <a:defRPr/>
            </a:pPr>
            <a:r>
              <a:rPr lang="nl-NL" sz="1600" smtClean="0">
                <a:ea typeface="+mn-ea"/>
                <a:cs typeface="+mn-cs"/>
              </a:rPr>
              <a:t>S.2</a:t>
            </a:r>
            <a:endParaRPr lang="en-US" sz="1600" dirty="0">
              <a:ea typeface="+mn-ea"/>
              <a:cs typeface="+mn-cs"/>
            </a:endParaRPr>
          </a:p>
          <a:p>
            <a:pPr fontAlgn="auto">
              <a:spcAft>
                <a:spcPts val="0"/>
              </a:spcAft>
              <a:buFont typeface="Arial" pitchFamily="34" charset="0"/>
              <a:buNone/>
              <a:defRPr/>
            </a:pPr>
            <a:endParaRPr lang="nl-NL" dirty="0">
              <a:ea typeface="+mn-ea"/>
              <a:cs typeface="+mn-cs"/>
            </a:endParaRPr>
          </a:p>
          <a:p>
            <a:pPr fontAlgn="auto">
              <a:spcAft>
                <a:spcPts val="0"/>
              </a:spcAft>
              <a:buFont typeface="Arial" pitchFamily="34" charset="0"/>
              <a:buNone/>
              <a:defRPr/>
            </a:pPr>
            <a:endParaRPr lang="en-GB" dirty="0">
              <a:ea typeface="+mn-ea"/>
              <a:cs typeface="+mn-cs"/>
            </a:endParaRPr>
          </a:p>
        </p:txBody>
      </p:sp>
    </p:spTree>
  </p:cSld>
  <p:clrMapOvr>
    <a:masterClrMapping/>
  </p:clrMapOvr>
  <p:transition spd="med" advTm="8762">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le:DryStoneMarkingB.jpg"/>
          <p:cNvPicPr>
            <a:picLocks noChangeAspect="1" noChangeArrowheads="1"/>
          </p:cNvPicPr>
          <p:nvPr/>
        </p:nvPicPr>
        <p:blipFill>
          <a:blip r:embed="rId3"/>
          <a:srcRect/>
          <a:stretch>
            <a:fillRect/>
          </a:stretch>
        </p:blipFill>
        <p:spPr bwMode="auto">
          <a:xfrm>
            <a:off x="0" y="0"/>
            <a:ext cx="9144000" cy="5153025"/>
          </a:xfrm>
          <a:prstGeom prst="rect">
            <a:avLst/>
          </a:prstGeom>
          <a:noFill/>
          <a:ln w="9525">
            <a:noFill/>
            <a:miter lim="800000"/>
            <a:headEnd/>
            <a:tailEnd/>
          </a:ln>
        </p:spPr>
      </p:pic>
      <p:sp>
        <p:nvSpPr>
          <p:cNvPr id="16387" name="Tekstvak 2"/>
          <p:cNvSpPr txBox="1">
            <a:spLocks noChangeArrowheads="1"/>
          </p:cNvSpPr>
          <p:nvPr/>
        </p:nvSpPr>
        <p:spPr bwMode="auto">
          <a:xfrm>
            <a:off x="1476375" y="4902200"/>
            <a:ext cx="6480175" cy="260350"/>
          </a:xfrm>
          <a:prstGeom prst="rect">
            <a:avLst/>
          </a:prstGeom>
          <a:noFill/>
          <a:ln w="9525">
            <a:noFill/>
            <a:miter lim="800000"/>
            <a:headEnd/>
            <a:tailEnd/>
          </a:ln>
        </p:spPr>
        <p:txBody>
          <a:bodyPr>
            <a:prstTxWarp prst="textNoShape">
              <a:avLst/>
            </a:prstTxWarp>
            <a:spAutoFit/>
          </a:bodyPr>
          <a:lstStyle/>
          <a:p>
            <a:pPr algn="ctr"/>
            <a:r>
              <a:rPr lang="en-US" sz="1100">
                <a:solidFill>
                  <a:schemeClr val="bg1"/>
                </a:solidFill>
                <a:latin typeface="Calibri" pitchFamily="84" charset="0"/>
              </a:rPr>
              <a:t>http://commons.wikimedia.org/wiki/File:DryStoneMarkingB.jpg</a:t>
            </a:r>
          </a:p>
        </p:txBody>
      </p:sp>
    </p:spTree>
  </p:cSld>
  <p:clrMapOvr>
    <a:masterClrMapping/>
  </p:clrMapOvr>
  <p:transition spd="med" advTm="7568">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Lignes de Nazca Décembre 2006 - Colibri 2.jpg"/>
          <p:cNvPicPr>
            <a:picLocks noChangeAspect="1" noChangeArrowheads="1"/>
          </p:cNvPicPr>
          <p:nvPr/>
        </p:nvPicPr>
        <p:blipFill>
          <a:blip r:embed="rId3"/>
          <a:srcRect/>
          <a:stretch>
            <a:fillRect/>
          </a:stretch>
        </p:blipFill>
        <p:spPr bwMode="auto">
          <a:xfrm>
            <a:off x="0" y="-19050"/>
            <a:ext cx="9144000" cy="5181600"/>
          </a:xfrm>
          <a:prstGeom prst="rect">
            <a:avLst/>
          </a:prstGeom>
          <a:noFill/>
          <a:ln w="9525">
            <a:noFill/>
            <a:miter lim="800000"/>
            <a:headEnd/>
            <a:tailEnd/>
          </a:ln>
        </p:spPr>
      </p:pic>
      <p:sp>
        <p:nvSpPr>
          <p:cNvPr id="18435" name="Tekstvak 3"/>
          <p:cNvSpPr txBox="1">
            <a:spLocks noChangeArrowheads="1"/>
          </p:cNvSpPr>
          <p:nvPr/>
        </p:nvSpPr>
        <p:spPr bwMode="auto">
          <a:xfrm>
            <a:off x="1547813" y="4902200"/>
            <a:ext cx="6192837" cy="260350"/>
          </a:xfrm>
          <a:prstGeom prst="rect">
            <a:avLst/>
          </a:prstGeom>
          <a:noFill/>
          <a:ln w="9525">
            <a:noFill/>
            <a:miter lim="800000"/>
            <a:headEnd/>
            <a:tailEnd/>
          </a:ln>
        </p:spPr>
        <p:txBody>
          <a:bodyPr>
            <a:prstTxWarp prst="textNoShape">
              <a:avLst/>
            </a:prstTxWarp>
            <a:spAutoFit/>
          </a:bodyPr>
          <a:lstStyle/>
          <a:p>
            <a:r>
              <a:rPr lang="en-US" sz="1100">
                <a:solidFill>
                  <a:schemeClr val="bg1"/>
                </a:solidFill>
                <a:latin typeface="Calibri" pitchFamily="84" charset="0"/>
              </a:rPr>
              <a:t>http://commons.wikimedia.org/wiki/File:Lignes_de_Nazca_D%C3%A9cembre_2006_-_Colibri_2.jpg</a:t>
            </a:r>
          </a:p>
        </p:txBody>
      </p:sp>
    </p:spTree>
  </p:cSld>
  <p:clrMapOvr>
    <a:masterClrMapping/>
  </p:clrMapOvr>
  <p:transition spd="med" advTm="894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File:Bordopdækning (17.år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w="9525">
            <a:noFill/>
            <a:miter lim="800000"/>
            <a:headEnd/>
            <a:tailEnd/>
          </a:ln>
        </p:spPr>
      </p:pic>
      <p:sp>
        <p:nvSpPr>
          <p:cNvPr id="20484" name="Tekstvak 5"/>
          <p:cNvSpPr txBox="1">
            <a:spLocks noChangeArrowheads="1"/>
          </p:cNvSpPr>
          <p:nvPr/>
        </p:nvSpPr>
        <p:spPr bwMode="auto">
          <a:xfrm>
            <a:off x="2268538" y="4902200"/>
            <a:ext cx="5256212" cy="260350"/>
          </a:xfrm>
          <a:prstGeom prst="rect">
            <a:avLst/>
          </a:prstGeom>
          <a:noFill/>
          <a:ln w="9525">
            <a:noFill/>
            <a:miter lim="800000"/>
            <a:headEnd/>
            <a:tailEnd/>
          </a:ln>
        </p:spPr>
        <p:txBody>
          <a:bodyPr>
            <a:prstTxWarp prst="textNoShape">
              <a:avLst/>
            </a:prstTxWarp>
            <a:spAutoFit/>
          </a:bodyPr>
          <a:lstStyle/>
          <a:p>
            <a:r>
              <a:rPr lang="en-US" sz="1100">
                <a:solidFill>
                  <a:schemeClr val="bg1"/>
                </a:solidFill>
                <a:latin typeface="Calibri" pitchFamily="84" charset="0"/>
              </a:rPr>
              <a:t>http://commons.wikimedia.org/wiki/File:Bordopd%C3%A6kning_(17.%C3%A5rh.).JPG</a:t>
            </a:r>
          </a:p>
        </p:txBody>
      </p:sp>
      <p:sp>
        <p:nvSpPr>
          <p:cNvPr id="2" name="Tekstvak 1"/>
          <p:cNvSpPr txBox="1">
            <a:spLocks noChangeArrowheads="1"/>
          </p:cNvSpPr>
          <p:nvPr/>
        </p:nvSpPr>
        <p:spPr bwMode="auto">
          <a:xfrm>
            <a:off x="194400" y="194400"/>
            <a:ext cx="3895725" cy="1827213"/>
          </a:xfrm>
          <a:prstGeom prst="rect">
            <a:avLst/>
          </a:prstGeom>
          <a:noFill/>
          <a:ln w="9525">
            <a:noFill/>
            <a:miter lim="800000"/>
            <a:headEnd/>
            <a:tailEnd/>
          </a:ln>
        </p:spPr>
        <p:txBody>
          <a:bodyPr>
            <a:prstTxWarp prst="textNoShape">
              <a:avLst/>
            </a:prstTxWarp>
            <a:spAutoFit/>
          </a:bodyPr>
          <a:lstStyle/>
          <a:p>
            <a:r>
              <a:rPr lang="nl-NL" sz="2400" dirty="0" err="1">
                <a:solidFill>
                  <a:schemeClr val="bg1"/>
                </a:solidFill>
                <a:effectLst>
                  <a:outerShdw blurRad="38100" dist="38100" dir="2700000" algn="tl">
                    <a:srgbClr val="DDDDDD"/>
                  </a:outerShdw>
                </a:effectLst>
                <a:latin typeface="Calibri" pitchFamily="84" charset="0"/>
              </a:rPr>
              <a:t>To</a:t>
            </a:r>
            <a:r>
              <a:rPr lang="nl-NL" sz="2400" dirty="0">
                <a:solidFill>
                  <a:schemeClr val="bg1"/>
                </a:solidFill>
                <a:effectLst>
                  <a:outerShdw blurRad="38100" dist="38100" dir="2700000" algn="tl">
                    <a:srgbClr val="DDDDDD"/>
                  </a:outerShdw>
                </a:effectLst>
                <a:latin typeface="Calibri" pitchFamily="84" charset="0"/>
              </a:rPr>
              <a:t> </a:t>
            </a:r>
            <a:r>
              <a:rPr lang="nl-NL" sz="2400" dirty="0" err="1">
                <a:solidFill>
                  <a:schemeClr val="bg1"/>
                </a:solidFill>
                <a:effectLst>
                  <a:outerShdw blurRad="38100" dist="38100" dir="2700000" algn="tl">
                    <a:srgbClr val="DDDDDD"/>
                  </a:outerShdw>
                </a:effectLst>
                <a:latin typeface="Calibri" pitchFamily="84" charset="0"/>
              </a:rPr>
              <a:t>find</a:t>
            </a:r>
            <a:r>
              <a:rPr lang="nl-NL" sz="2400" dirty="0">
                <a:solidFill>
                  <a:schemeClr val="bg1"/>
                </a:solidFill>
                <a:effectLst>
                  <a:outerShdw blurRad="38100" dist="38100" dir="2700000" algn="tl">
                    <a:srgbClr val="DDDDDD"/>
                  </a:outerShdw>
                </a:effectLst>
                <a:latin typeface="Calibri" pitchFamily="84" charset="0"/>
              </a:rPr>
              <a:t> the </a:t>
            </a:r>
            <a:r>
              <a:rPr lang="nl-NL" sz="2400" dirty="0" err="1">
                <a:solidFill>
                  <a:schemeClr val="bg1"/>
                </a:solidFill>
                <a:effectLst>
                  <a:outerShdw blurRad="38100" dist="38100" dir="2700000" algn="tl">
                    <a:srgbClr val="DDDDDD"/>
                  </a:outerShdw>
                </a:effectLst>
                <a:latin typeface="Calibri" pitchFamily="84" charset="0"/>
              </a:rPr>
              <a:t>purpose</a:t>
            </a:r>
            <a:r>
              <a:rPr lang="nl-NL" sz="2400" dirty="0">
                <a:solidFill>
                  <a:schemeClr val="bg1"/>
                </a:solidFill>
                <a:effectLst>
                  <a:outerShdw blurRad="38100" dist="38100" dir="2700000" algn="tl">
                    <a:srgbClr val="DDDDDD"/>
                  </a:outerShdw>
                </a:effectLst>
                <a:latin typeface="Calibri" pitchFamily="84" charset="0"/>
              </a:rPr>
              <a:t> of </a:t>
            </a:r>
            <a:r>
              <a:rPr lang="nl-NL" sz="2400" dirty="0" err="1">
                <a:solidFill>
                  <a:schemeClr val="bg1"/>
                </a:solidFill>
                <a:effectLst>
                  <a:outerShdw blurRad="38100" dist="38100" dir="2700000" algn="tl">
                    <a:srgbClr val="DDDDDD"/>
                  </a:outerShdw>
                </a:effectLst>
                <a:latin typeface="Calibri" pitchFamily="84" charset="0"/>
              </a:rPr>
              <a:t>something</a:t>
            </a:r>
            <a:r>
              <a:rPr lang="nl-NL" sz="2400" dirty="0">
                <a:solidFill>
                  <a:schemeClr val="bg1"/>
                </a:solidFill>
                <a:effectLst>
                  <a:outerShdw blurRad="38100" dist="38100" dir="2700000" algn="tl">
                    <a:srgbClr val="DDDDDD"/>
                  </a:outerShdw>
                </a:effectLst>
                <a:latin typeface="Calibri" pitchFamily="84" charset="0"/>
              </a:rPr>
              <a:t>,</a:t>
            </a:r>
          </a:p>
          <a:p>
            <a:r>
              <a:rPr lang="nl-NL" sz="2400" dirty="0" err="1">
                <a:solidFill>
                  <a:schemeClr val="bg1"/>
                </a:solidFill>
                <a:effectLst>
                  <a:outerShdw blurRad="38100" dist="38100" dir="2700000" algn="tl">
                    <a:srgbClr val="DDDDDD"/>
                  </a:outerShdw>
                </a:effectLst>
                <a:latin typeface="Calibri" pitchFamily="84" charset="0"/>
              </a:rPr>
              <a:t>pretend</a:t>
            </a:r>
            <a:r>
              <a:rPr lang="nl-NL" sz="2400" dirty="0">
                <a:solidFill>
                  <a:schemeClr val="bg1"/>
                </a:solidFill>
                <a:effectLst>
                  <a:outerShdw blurRad="38100" dist="38100" dir="2700000" algn="tl">
                    <a:srgbClr val="DDDDDD"/>
                  </a:outerShdw>
                </a:effectLst>
                <a:latin typeface="Calibri" pitchFamily="84" charset="0"/>
              </a:rPr>
              <a:t> </a:t>
            </a:r>
            <a:r>
              <a:rPr lang="nl-NL" sz="2400" dirty="0" err="1">
                <a:solidFill>
                  <a:schemeClr val="bg1"/>
                </a:solidFill>
                <a:effectLst>
                  <a:outerShdw blurRad="38100" dist="38100" dir="2700000" algn="tl">
                    <a:srgbClr val="DDDDDD"/>
                  </a:outerShdw>
                </a:effectLst>
                <a:latin typeface="Calibri" pitchFamily="84" charset="0"/>
              </a:rPr>
              <a:t>that</a:t>
            </a:r>
            <a:r>
              <a:rPr lang="nl-NL" sz="2400" dirty="0">
                <a:solidFill>
                  <a:schemeClr val="bg1"/>
                </a:solidFill>
                <a:effectLst>
                  <a:outerShdw blurRad="38100" dist="38100" dir="2700000" algn="tl">
                    <a:srgbClr val="DDDDDD"/>
                  </a:outerShdw>
                </a:effectLst>
                <a:latin typeface="Calibri" pitchFamily="84" charset="0"/>
              </a:rPr>
              <a:t> </a:t>
            </a:r>
            <a:r>
              <a:rPr lang="nl-NL" sz="2400" dirty="0" err="1">
                <a:solidFill>
                  <a:schemeClr val="bg1"/>
                </a:solidFill>
                <a:effectLst>
                  <a:outerShdw blurRad="38100" dist="38100" dir="2700000" algn="tl">
                    <a:srgbClr val="DDDDDD"/>
                  </a:outerShdw>
                </a:effectLst>
                <a:latin typeface="Calibri" pitchFamily="84" charset="0"/>
              </a:rPr>
              <a:t>it</a:t>
            </a:r>
            <a:r>
              <a:rPr lang="nl-NL" sz="2400" dirty="0">
                <a:solidFill>
                  <a:schemeClr val="bg1"/>
                </a:solidFill>
                <a:effectLst>
                  <a:outerShdw blurRad="38100" dist="38100" dir="2700000" algn="tl">
                    <a:srgbClr val="DDDDDD"/>
                  </a:outerShdw>
                </a:effectLst>
                <a:latin typeface="Calibri" pitchFamily="84" charset="0"/>
              </a:rPr>
              <a:t> is absent:</a:t>
            </a:r>
          </a:p>
          <a:p>
            <a:r>
              <a:rPr lang="nl-NL" sz="2400" dirty="0" err="1">
                <a:solidFill>
                  <a:schemeClr val="bg1"/>
                </a:solidFill>
                <a:effectLst>
                  <a:outerShdw blurRad="38100" dist="38100" dir="2700000" algn="tl">
                    <a:srgbClr val="DDDDDD"/>
                  </a:outerShdw>
                </a:effectLst>
                <a:latin typeface="Calibri" pitchFamily="84" charset="0"/>
              </a:rPr>
              <a:t>what</a:t>
            </a:r>
            <a:r>
              <a:rPr lang="nl-NL" sz="2400" dirty="0">
                <a:solidFill>
                  <a:schemeClr val="bg1"/>
                </a:solidFill>
                <a:effectLst>
                  <a:outerShdw blurRad="38100" dist="38100" dir="2700000" algn="tl">
                    <a:srgbClr val="DDDDDD"/>
                  </a:outerShdw>
                </a:effectLst>
                <a:latin typeface="Calibri" pitchFamily="84" charset="0"/>
              </a:rPr>
              <a:t> </a:t>
            </a:r>
            <a:r>
              <a:rPr lang="nl-NL" sz="2400" dirty="0" err="1">
                <a:solidFill>
                  <a:schemeClr val="bg1"/>
                </a:solidFill>
                <a:effectLst>
                  <a:outerShdw blurRad="38100" dist="38100" dir="2700000" algn="tl">
                    <a:srgbClr val="DDDDDD"/>
                  </a:outerShdw>
                </a:effectLst>
                <a:latin typeface="Calibri" pitchFamily="84" charset="0"/>
              </a:rPr>
              <a:t>can</a:t>
            </a:r>
            <a:r>
              <a:rPr lang="nl-NL" sz="2400" dirty="0">
                <a:solidFill>
                  <a:schemeClr val="bg1"/>
                </a:solidFill>
                <a:effectLst>
                  <a:outerShdw blurRad="38100" dist="38100" dir="2700000" algn="tl">
                    <a:srgbClr val="DDDDDD"/>
                  </a:outerShdw>
                </a:effectLst>
                <a:latin typeface="Calibri" pitchFamily="84" charset="0"/>
              </a:rPr>
              <a:t> no </a:t>
            </a:r>
            <a:r>
              <a:rPr lang="nl-NL" sz="2400" dirty="0" err="1">
                <a:solidFill>
                  <a:schemeClr val="bg1"/>
                </a:solidFill>
                <a:effectLst>
                  <a:outerShdw blurRad="38100" dist="38100" dir="2700000" algn="tl">
                    <a:srgbClr val="DDDDDD"/>
                  </a:outerShdw>
                </a:effectLst>
                <a:latin typeface="Calibri" pitchFamily="84" charset="0"/>
              </a:rPr>
              <a:t>longer</a:t>
            </a:r>
            <a:r>
              <a:rPr lang="nl-NL" sz="2400" dirty="0">
                <a:solidFill>
                  <a:schemeClr val="bg1"/>
                </a:solidFill>
                <a:effectLst>
                  <a:outerShdw blurRad="38100" dist="38100" dir="2700000" algn="tl">
                    <a:srgbClr val="DDDDDD"/>
                  </a:outerShdw>
                </a:effectLst>
                <a:latin typeface="Calibri" pitchFamily="84" charset="0"/>
              </a:rPr>
              <a:t> </a:t>
            </a:r>
            <a:r>
              <a:rPr lang="nl-NL" sz="2400" dirty="0" err="1">
                <a:solidFill>
                  <a:schemeClr val="bg1"/>
                </a:solidFill>
                <a:effectLst>
                  <a:outerShdw blurRad="38100" dist="38100" dir="2700000" algn="tl">
                    <a:srgbClr val="DDDDDD"/>
                  </a:outerShdw>
                </a:effectLst>
                <a:latin typeface="Calibri" pitchFamily="84" charset="0"/>
              </a:rPr>
              <a:t>be</a:t>
            </a:r>
            <a:r>
              <a:rPr lang="nl-NL" sz="2400" dirty="0">
                <a:solidFill>
                  <a:schemeClr val="bg1"/>
                </a:solidFill>
                <a:effectLst>
                  <a:outerShdw blurRad="38100" dist="38100" dir="2700000" algn="tl">
                    <a:srgbClr val="DDDDDD"/>
                  </a:outerShdw>
                </a:effectLst>
                <a:latin typeface="Calibri" pitchFamily="84" charset="0"/>
              </a:rPr>
              <a:t> </a:t>
            </a:r>
            <a:r>
              <a:rPr lang="nl-NL" sz="2400" dirty="0" err="1">
                <a:solidFill>
                  <a:schemeClr val="bg1"/>
                </a:solidFill>
                <a:effectLst>
                  <a:outerShdw blurRad="38100" dist="38100" dir="2700000" algn="tl">
                    <a:srgbClr val="DDDDDD"/>
                  </a:outerShdw>
                </a:effectLst>
                <a:latin typeface="Calibri" pitchFamily="84" charset="0"/>
              </a:rPr>
              <a:t>done</a:t>
            </a:r>
            <a:r>
              <a:rPr lang="nl-NL" sz="2400" dirty="0">
                <a:solidFill>
                  <a:schemeClr val="bg1"/>
                </a:solidFill>
                <a:effectLst>
                  <a:outerShdw blurRad="38100" dist="38100" dir="2700000" algn="tl">
                    <a:srgbClr val="DDDDDD"/>
                  </a:outerShdw>
                </a:effectLst>
                <a:latin typeface="Calibri" pitchFamily="84" charset="0"/>
              </a:rPr>
              <a:t>?</a:t>
            </a:r>
            <a:endParaRPr lang="nl-NL" sz="2400" dirty="0">
              <a:solidFill>
                <a:schemeClr val="bg1"/>
              </a:solidFill>
              <a:latin typeface="Calibri" pitchFamily="84" charset="0"/>
            </a:endParaRPr>
          </a:p>
          <a:p>
            <a:endParaRPr lang="en-US" dirty="0">
              <a:latin typeface="Calibri" pitchFamily="84" charset="0"/>
            </a:endParaRPr>
          </a:p>
        </p:txBody>
      </p:sp>
      <p:grpSp>
        <p:nvGrpSpPr>
          <p:cNvPr id="20504" name="Group 1048"/>
          <p:cNvGrpSpPr>
            <a:grpSpLocks/>
          </p:cNvGrpSpPr>
          <p:nvPr/>
        </p:nvGrpSpPr>
        <p:grpSpPr bwMode="auto">
          <a:xfrm>
            <a:off x="1752600" y="2590800"/>
            <a:ext cx="1447800" cy="1601788"/>
            <a:chOff x="1104" y="1632"/>
            <a:chExt cx="912" cy="1009"/>
          </a:xfrm>
        </p:grpSpPr>
        <p:pic>
          <p:nvPicPr>
            <p:cNvPr id="5" name="Afbeelding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6" y="2160"/>
              <a:ext cx="480" cy="481"/>
            </a:xfrm>
            <a:prstGeom prst="rect">
              <a:avLst/>
            </a:prstGeom>
            <a:noFill/>
          </p:spPr>
        </p:pic>
        <p:pic>
          <p:nvPicPr>
            <p:cNvPr id="3" name="Afbeelding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4" y="1968"/>
              <a:ext cx="389" cy="433"/>
            </a:xfrm>
            <a:prstGeom prst="rect">
              <a:avLst/>
            </a:prstGeom>
            <a:noFill/>
          </p:spPr>
        </p:pic>
        <p:pic>
          <p:nvPicPr>
            <p:cNvPr id="4" name="Afbeelding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4" y="1632"/>
              <a:ext cx="480" cy="481"/>
            </a:xfrm>
            <a:prstGeom prst="rect">
              <a:avLst/>
            </a:prstGeom>
            <a:noFill/>
          </p:spPr>
        </p:pic>
        <p:pic>
          <p:nvPicPr>
            <p:cNvPr id="6" name="Afbeelding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0" y="2016"/>
              <a:ext cx="480" cy="481"/>
            </a:xfrm>
            <a:prstGeom prst="rect">
              <a:avLst/>
            </a:prstGeom>
            <a:noFill/>
          </p:spPr>
        </p:pic>
      </p:grpSp>
    </p:spTree>
  </p:cSld>
  <p:clrMapOvr>
    <a:masterClrMapping/>
  </p:clrMapOvr>
  <p:transition spd="med" advTm="89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4"/>
                                        </p:tgtEl>
                                        <p:attrNameLst>
                                          <p:attrName>style.visibility</p:attrName>
                                        </p:attrNameLst>
                                      </p:cBhvr>
                                      <p:to>
                                        <p:strVal val="visible"/>
                                      </p:to>
                                    </p:set>
                                    <p:animEffect transition="in" filter="fade">
                                      <p:cBhvr>
                                        <p:cTn id="12" dur="2000"/>
                                        <p:tgtEl>
                                          <p:spTgt spid="20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le:Hurricane Five analysis 24 Oct 1872.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ln w="9525">
            <a:noFill/>
            <a:miter lim="800000"/>
            <a:headEnd/>
            <a:tailEnd/>
          </a:ln>
        </p:spPr>
      </p:pic>
    </p:spTree>
  </p:cSld>
  <p:clrMapOvr>
    <a:masterClrMapping/>
  </p:clrMapOvr>
  <p:transition spd="med" advTm="894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File:Isle of Wight Festival 2011 during bad weather 1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144000" cy="5143500"/>
          </a:xfrm>
          <a:prstGeom prst="rect">
            <a:avLst/>
          </a:prstGeom>
          <a:noFill/>
          <a:ln w="9525">
            <a:noFill/>
            <a:miter lim="800000"/>
            <a:headEnd/>
            <a:tailEnd/>
          </a:ln>
        </p:spPr>
      </p:pic>
      <p:sp>
        <p:nvSpPr>
          <p:cNvPr id="24579" name="Tekstvak 2"/>
          <p:cNvSpPr txBox="1">
            <a:spLocks noChangeArrowheads="1"/>
          </p:cNvSpPr>
          <p:nvPr/>
        </p:nvSpPr>
        <p:spPr bwMode="auto">
          <a:xfrm>
            <a:off x="1763713" y="4902200"/>
            <a:ext cx="5976937" cy="260350"/>
          </a:xfrm>
          <a:prstGeom prst="rect">
            <a:avLst/>
          </a:prstGeom>
          <a:noFill/>
          <a:ln w="9525">
            <a:noFill/>
            <a:miter lim="800000"/>
            <a:headEnd/>
            <a:tailEnd/>
          </a:ln>
        </p:spPr>
        <p:txBody>
          <a:bodyPr>
            <a:prstTxWarp prst="textNoShape">
              <a:avLst/>
            </a:prstTxWarp>
            <a:spAutoFit/>
          </a:bodyPr>
          <a:lstStyle/>
          <a:p>
            <a:r>
              <a:rPr lang="en-US" sz="1100">
                <a:solidFill>
                  <a:schemeClr val="bg1"/>
                </a:solidFill>
                <a:latin typeface="Calibri" pitchFamily="84" charset="0"/>
              </a:rPr>
              <a:t>http://commons.wikimedia.org/wiki/File:Isle_of_Wight_Festival_2011_during_bad_weather_17.JPG</a:t>
            </a:r>
          </a:p>
        </p:txBody>
      </p:sp>
    </p:spTree>
  </p:cSld>
  <p:clrMapOvr>
    <a:masterClrMapping/>
  </p:clrMapOvr>
  <p:transition spd="med" advTm="894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p:cNvGrpSpPr>
            <a:grpSpLocks/>
          </p:cNvGrpSpPr>
          <p:nvPr/>
        </p:nvGrpSpPr>
        <p:grpSpPr bwMode="auto">
          <a:xfrm>
            <a:off x="6624638" y="4217988"/>
            <a:ext cx="1516062" cy="696912"/>
            <a:chOff x="6615066" y="4217868"/>
            <a:chExt cx="1516652" cy="697693"/>
          </a:xfrm>
        </p:grpSpPr>
        <p:pic>
          <p:nvPicPr>
            <p:cNvPr id="8" name="Afbeelding 7"/>
            <p:cNvPicPr>
              <a:picLocks noChangeAspect="1"/>
            </p:cNvPicPr>
            <p:nvPr/>
          </p:nvPicPr>
          <p:blipFill>
            <a:blip r:embed="rId3" cstate="print">
              <a:extLst/>
            </a:blip>
            <a:stretch>
              <a:fillRect/>
            </a:stretch>
          </p:blipFill>
          <p:spPr>
            <a:xfrm>
              <a:off x="6615066" y="4227933"/>
              <a:ext cx="1516652" cy="665535"/>
            </a:xfrm>
            <a:prstGeom prst="rect">
              <a:avLst/>
            </a:prstGeom>
            <a:effectLst>
              <a:softEdge rad="0"/>
            </a:effectLst>
          </p:spPr>
        </p:pic>
        <p:cxnSp>
          <p:nvCxnSpPr>
            <p:cNvPr id="9" name="Rechte verbindingslijn 8"/>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kstvak 4"/>
          <p:cNvSpPr txBox="1"/>
          <p:nvPr/>
        </p:nvSpPr>
        <p:spPr>
          <a:xfrm>
            <a:off x="1691680" y="483518"/>
            <a:ext cx="4968552" cy="4154984"/>
          </a:xfrm>
          <a:prstGeom prst="rect">
            <a:avLst/>
          </a:prstGeom>
          <a:blipFill dpi="0" rotWithShape="1">
            <a:blip r:embed="rId4">
              <a:alphaModFix amt="60000"/>
            </a:blip>
            <a:srcRect/>
            <a:stretch>
              <a:fillRect/>
            </a:stretch>
          </a:blipFill>
          <a:ln w="127000">
            <a:solidFill>
              <a:schemeClr val="bg2">
                <a:lumMod val="75000"/>
              </a:schemeClr>
            </a:solidFill>
          </a:ln>
          <a:effectLst>
            <a:outerShdw blurRad="368300" dist="330200" dir="3300000" sx="102000" sy="102000" algn="ctr" rotWithShape="0">
              <a:srgbClr val="000000">
                <a:alpha val="60000"/>
              </a:srgbClr>
            </a:outerShdw>
            <a:reflection blurRad="6350" stA="50000" endA="300" endPos="90000" dist="50800" dir="5400000" sy="-100000" algn="bl" rotWithShape="0"/>
          </a:effectLst>
          <a:scene3d>
            <a:camera prst="orthographicFront"/>
            <a:lightRig rig="threePt" dir="t"/>
          </a:scene3d>
          <a:sp3d>
            <a:bevelT/>
          </a:sp3d>
        </p:spPr>
        <p:txBody>
          <a:bodyPr wrap="square" rtlCol="0">
            <a:spAutoFit/>
          </a:bodyPr>
          <a:lstStyle/>
          <a:p>
            <a:endParaRPr lang="nl-NL" sz="2400" dirty="0" smtClean="0">
              <a:solidFill>
                <a:schemeClr val="bg1"/>
              </a:solidFill>
              <a:effectLst>
                <a:outerShdw blurRad="38100" dist="38100" dir="2700000" algn="tl">
                  <a:srgbClr val="000000">
                    <a:alpha val="43137"/>
                  </a:srgbClr>
                </a:outerShdw>
              </a:effectLst>
            </a:endParaRPr>
          </a:p>
          <a:p>
            <a:r>
              <a:rPr lang="nl-NL" sz="2000" dirty="0" smtClean="0">
                <a:solidFill>
                  <a:schemeClr val="bg1"/>
                </a:solidFill>
                <a:effectLst>
                  <a:outerShdw blurRad="38100" dist="38100" dir="2700000" algn="tl">
                    <a:srgbClr val="000000">
                      <a:alpha val="43137"/>
                    </a:srgbClr>
                  </a:outerShdw>
                </a:effectLst>
              </a:rPr>
              <a:t>A </a:t>
            </a:r>
            <a:r>
              <a:rPr lang="nl-NL" sz="2000" dirty="0" err="1" smtClean="0">
                <a:solidFill>
                  <a:schemeClr val="bg1"/>
                </a:solidFill>
                <a:effectLst>
                  <a:outerShdw blurRad="38100" dist="38100" dir="2700000" algn="tl">
                    <a:srgbClr val="000000">
                      <a:alpha val="43137"/>
                    </a:srgbClr>
                  </a:outerShdw>
                </a:effectLst>
              </a:rPr>
              <a:t>progress</a:t>
            </a:r>
            <a:r>
              <a:rPr lang="nl-NL" sz="2000" dirty="0">
                <a:solidFill>
                  <a:schemeClr val="bg1"/>
                </a:solidFill>
                <a:effectLst>
                  <a:outerShdw blurRad="38100" dist="38100" dir="2700000" algn="tl">
                    <a:srgbClr val="000000">
                      <a:alpha val="43137"/>
                    </a:srgbClr>
                  </a:outerShdw>
                </a:effectLst>
              </a:rPr>
              <a:t> </a:t>
            </a:r>
            <a:r>
              <a:rPr lang="nl-NL" sz="2000" dirty="0" smtClean="0">
                <a:solidFill>
                  <a:schemeClr val="bg1"/>
                </a:solidFill>
                <a:effectLst>
                  <a:outerShdw blurRad="38100" dist="38100" dir="2700000" algn="tl">
                    <a:srgbClr val="000000">
                      <a:alpha val="43137"/>
                    </a:srgbClr>
                  </a:outerShdw>
                </a:effectLst>
              </a:rPr>
              <a:t>bar </a:t>
            </a:r>
            <a:r>
              <a:rPr lang="nl-NL" sz="2000" dirty="0" err="1" smtClean="0">
                <a:solidFill>
                  <a:schemeClr val="bg1"/>
                </a:solidFill>
                <a:effectLst>
                  <a:outerShdw blurRad="38100" dist="38100" dir="2700000" algn="tl">
                    <a:srgbClr val="000000">
                      <a:alpha val="43137"/>
                    </a:srgbClr>
                  </a:outerShdw>
                </a:effectLst>
              </a:rPr>
              <a:t>such</a:t>
            </a:r>
            <a:r>
              <a:rPr lang="nl-NL" sz="2000" dirty="0" smtClean="0">
                <a:solidFill>
                  <a:schemeClr val="bg1"/>
                </a:solidFill>
                <a:effectLst>
                  <a:outerShdw blurRad="38100" dist="38100" dir="2700000" algn="tl">
                    <a:srgbClr val="000000">
                      <a:alpha val="43137"/>
                    </a:srgbClr>
                  </a:outerShdw>
                </a:effectLst>
              </a:rPr>
              <a:t> </a:t>
            </a:r>
            <a:r>
              <a:rPr lang="nl-NL" sz="2000" dirty="0">
                <a:solidFill>
                  <a:schemeClr val="bg1"/>
                </a:solidFill>
                <a:effectLst>
                  <a:outerShdw blurRad="38100" dist="38100" dir="2700000" algn="tl">
                    <a:srgbClr val="000000">
                      <a:alpha val="43137"/>
                    </a:srgbClr>
                  </a:outerShdw>
                </a:effectLst>
              </a:rPr>
              <a:t>as </a:t>
            </a:r>
            <a:r>
              <a:rPr lang="nl-NL" sz="2000" dirty="0" err="1">
                <a:solidFill>
                  <a:schemeClr val="bg1"/>
                </a:solidFill>
                <a:effectLst>
                  <a:outerShdw blurRad="38100" dist="38100" dir="2700000" algn="tl">
                    <a:srgbClr val="000000">
                      <a:alpha val="43137"/>
                    </a:srgbClr>
                  </a:outerShdw>
                </a:effectLst>
              </a:rPr>
              <a:t>this</a:t>
            </a:r>
            <a:r>
              <a:rPr lang="nl-NL" sz="2000" dirty="0">
                <a:solidFill>
                  <a:schemeClr val="bg1"/>
                </a:solidFill>
                <a:effectLst>
                  <a:outerShdw blurRad="38100" dist="38100" dir="2700000" algn="tl">
                    <a:srgbClr val="000000">
                      <a:alpha val="43137"/>
                    </a:srgbClr>
                  </a:outerShdw>
                </a:effectLst>
              </a:rPr>
              <a:t>, </a:t>
            </a:r>
            <a:endParaRPr lang="nl-NL" sz="2000" dirty="0" smtClean="0">
              <a:solidFill>
                <a:schemeClr val="bg1"/>
              </a:solidFill>
              <a:effectLst>
                <a:outerShdw blurRad="38100" dist="38100" dir="2700000" algn="tl">
                  <a:srgbClr val="000000">
                    <a:alpha val="43137"/>
                  </a:srgbClr>
                </a:outerShdw>
              </a:effectLst>
            </a:endParaRPr>
          </a:p>
          <a:p>
            <a:r>
              <a:rPr lang="nl-NL" sz="2000" dirty="0" err="1" smtClean="0">
                <a:solidFill>
                  <a:schemeClr val="bg1"/>
                </a:solidFill>
                <a:effectLst>
                  <a:outerShdw blurRad="38100" dist="38100" dir="2700000" algn="tl">
                    <a:srgbClr val="000000">
                      <a:alpha val="43137"/>
                    </a:srgbClr>
                  </a:outerShdw>
                </a:effectLst>
              </a:rPr>
              <a:t>indicating</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how</a:t>
            </a:r>
            <a:r>
              <a:rPr lang="nl-NL" sz="2000" dirty="0" smtClean="0">
                <a:solidFill>
                  <a:schemeClr val="bg1"/>
                </a:solidFill>
                <a:effectLst>
                  <a:outerShdw blurRad="38100" dist="38100" dir="2700000" algn="tl">
                    <a:srgbClr val="000000">
                      <a:alpha val="43137"/>
                    </a:srgbClr>
                  </a:outerShdw>
                </a:effectLst>
              </a:rPr>
              <a:t> long </a:t>
            </a:r>
            <a:r>
              <a:rPr lang="nl-NL" sz="2000" dirty="0" err="1" smtClean="0">
                <a:solidFill>
                  <a:schemeClr val="bg1"/>
                </a:solidFill>
                <a:effectLst>
                  <a:outerShdw blurRad="38100" dist="38100" dir="2700000" algn="tl">
                    <a:srgbClr val="000000">
                      <a:alpha val="43137"/>
                    </a:srgbClr>
                  </a:outerShdw>
                </a:effectLst>
              </a:rPr>
              <a:t>something</a:t>
            </a:r>
            <a:r>
              <a:rPr lang="nl-NL" sz="2000" dirty="0" smtClean="0">
                <a:solidFill>
                  <a:schemeClr val="bg1"/>
                </a:solidFill>
                <a:effectLst>
                  <a:outerShdw blurRad="38100" dist="38100" dir="2700000" algn="tl">
                    <a:srgbClr val="000000">
                      <a:alpha val="43137"/>
                    </a:srgbClr>
                  </a:outerShdw>
                </a:effectLst>
              </a:rPr>
              <a:t> on a computer </a:t>
            </a:r>
            <a:r>
              <a:rPr lang="nl-NL" sz="2000" dirty="0" err="1" smtClean="0">
                <a:solidFill>
                  <a:schemeClr val="bg1"/>
                </a:solidFill>
                <a:effectLst>
                  <a:outerShdw blurRad="38100" dist="38100" dir="2700000" algn="tl">
                    <a:srgbClr val="000000">
                      <a:alpha val="43137"/>
                    </a:srgbClr>
                  </a:outerShdw>
                </a:effectLst>
              </a:rPr>
              <a:t>will</a:t>
            </a:r>
            <a:r>
              <a:rPr lang="nl-NL" sz="2000" dirty="0" smtClean="0">
                <a:solidFill>
                  <a:schemeClr val="bg1"/>
                </a:solidFill>
                <a:effectLst>
                  <a:outerShdw blurRad="38100" dist="38100" dir="2700000" algn="tl">
                    <a:srgbClr val="000000">
                      <a:alpha val="43137"/>
                    </a:srgbClr>
                  </a:outerShdw>
                </a:effectLst>
              </a:rPr>
              <a:t> last, </a:t>
            </a:r>
            <a:r>
              <a:rPr lang="nl-NL" sz="2000" dirty="0" err="1" smtClean="0">
                <a:solidFill>
                  <a:schemeClr val="bg1"/>
                </a:solidFill>
                <a:effectLst>
                  <a:outerShdw blurRad="38100" dist="38100" dir="2700000" algn="tl">
                    <a:srgbClr val="000000">
                      <a:alpha val="43137"/>
                    </a:srgbClr>
                  </a:outerShdw>
                </a:effectLst>
              </a:rPr>
              <a:t>can</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be</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seen</a:t>
            </a:r>
            <a:r>
              <a:rPr lang="nl-NL" sz="2000" dirty="0" smtClean="0">
                <a:solidFill>
                  <a:schemeClr val="bg1"/>
                </a:solidFill>
                <a:effectLst>
                  <a:outerShdw blurRad="38100" dist="38100" dir="2700000" algn="tl">
                    <a:srgbClr val="000000">
                      <a:alpha val="43137"/>
                    </a:srgbClr>
                  </a:outerShdw>
                </a:effectLst>
              </a:rPr>
              <a:t> as a model of </a:t>
            </a:r>
            <a:r>
              <a:rPr lang="nl-NL" sz="2000" dirty="0" err="1" smtClean="0">
                <a:solidFill>
                  <a:schemeClr val="bg1"/>
                </a:solidFill>
                <a:effectLst>
                  <a:outerShdw blurRad="38100" dist="38100" dir="2700000" algn="tl">
                    <a:srgbClr val="000000">
                      <a:alpha val="43137"/>
                    </a:srgbClr>
                  </a:outerShdw>
                </a:effectLst>
              </a:rPr>
              <a:t>something</a:t>
            </a:r>
            <a:r>
              <a:rPr lang="nl-NL" sz="2000" dirty="0" smtClean="0">
                <a:solidFill>
                  <a:schemeClr val="bg1"/>
                </a:solidFill>
                <a:effectLst>
                  <a:outerShdw blurRad="38100" dist="38100" dir="2700000" algn="tl">
                    <a:srgbClr val="000000">
                      <a:alpha val="43137"/>
                    </a:srgbClr>
                  </a:outerShdw>
                </a:effectLst>
              </a:rPr>
              <a:t>.</a:t>
            </a:r>
          </a:p>
          <a:p>
            <a:endParaRPr lang="nl-NL" sz="2000" dirty="0" smtClean="0">
              <a:solidFill>
                <a:schemeClr val="bg1"/>
              </a:solidFill>
              <a:effectLst>
                <a:outerShdw blurRad="38100" dist="38100" dir="2700000" algn="tl">
                  <a:srgbClr val="000000">
                    <a:alpha val="43137"/>
                  </a:srgbClr>
                </a:outerShdw>
              </a:effectLst>
            </a:endParaRPr>
          </a:p>
          <a:p>
            <a:r>
              <a:rPr lang="nl-NL" sz="2000" dirty="0" err="1" smtClean="0">
                <a:solidFill>
                  <a:schemeClr val="bg1"/>
                </a:solidFill>
                <a:effectLst>
                  <a:outerShdw blurRad="38100" dist="38100" dir="2700000" algn="tl">
                    <a:srgbClr val="000000">
                      <a:alpha val="43137"/>
                    </a:srgbClr>
                  </a:outerShdw>
                </a:effectLst>
              </a:rPr>
              <a:t>Formulate</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precisely</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what</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it</a:t>
            </a:r>
            <a:r>
              <a:rPr lang="nl-NL" sz="2000" dirty="0" smtClean="0">
                <a:solidFill>
                  <a:schemeClr val="bg1"/>
                </a:solidFill>
                <a:effectLst>
                  <a:outerShdw blurRad="38100" dist="38100" dir="2700000" algn="tl">
                    <a:srgbClr val="000000">
                      <a:alpha val="43137"/>
                    </a:srgbClr>
                  </a:outerShdw>
                </a:effectLst>
              </a:rPr>
              <a:t> is </a:t>
            </a:r>
            <a:r>
              <a:rPr lang="nl-NL" sz="2000" dirty="0" err="1" smtClean="0">
                <a:solidFill>
                  <a:schemeClr val="bg1"/>
                </a:solidFill>
                <a:effectLst>
                  <a:outerShdw blurRad="38100" dist="38100" dir="2700000" algn="tl">
                    <a:srgbClr val="000000">
                      <a:alpha val="43137"/>
                    </a:srgbClr>
                  </a:outerShdw>
                </a:effectLst>
              </a:rPr>
              <a:t>for</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by</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imagining</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that</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it</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would</a:t>
            </a:r>
            <a:r>
              <a:rPr lang="nl-NL" sz="2000" dirty="0" smtClean="0">
                <a:solidFill>
                  <a:schemeClr val="bg1"/>
                </a:solidFill>
                <a:effectLst>
                  <a:outerShdw blurRad="38100" dist="38100" dir="2700000" algn="tl">
                    <a:srgbClr val="000000">
                      <a:alpha val="43137"/>
                    </a:srgbClr>
                  </a:outerShdw>
                </a:effectLst>
              </a:rPr>
              <a:t> not </a:t>
            </a:r>
            <a:r>
              <a:rPr lang="nl-NL" sz="2000" dirty="0" err="1" smtClean="0">
                <a:solidFill>
                  <a:schemeClr val="bg1"/>
                </a:solidFill>
                <a:effectLst>
                  <a:outerShdw blurRad="38100" dist="38100" dir="2700000" algn="tl">
                    <a:srgbClr val="000000">
                      <a:alpha val="43137"/>
                    </a:srgbClr>
                  </a:outerShdw>
                </a:effectLst>
              </a:rPr>
              <a:t>exist</a:t>
            </a:r>
            <a:r>
              <a:rPr lang="nl-NL" sz="2000" dirty="0" smtClean="0">
                <a:solidFill>
                  <a:schemeClr val="bg1"/>
                </a:solidFill>
                <a:effectLst>
                  <a:outerShdw blurRad="38100" dist="38100" dir="2700000" algn="tl">
                    <a:srgbClr val="000000">
                      <a:alpha val="43137"/>
                    </a:srgbClr>
                  </a:outerShdw>
                </a:effectLst>
              </a:rPr>
              <a:t>.</a:t>
            </a:r>
          </a:p>
          <a:p>
            <a:r>
              <a:rPr lang="nl-NL" sz="2000" dirty="0" err="1" smtClean="0">
                <a:solidFill>
                  <a:schemeClr val="bg1"/>
                </a:solidFill>
                <a:effectLst>
                  <a:outerShdw blurRad="38100" dist="38100" dir="2700000" algn="tl">
                    <a:srgbClr val="000000">
                      <a:alpha val="43137"/>
                    </a:srgbClr>
                  </a:outerShdw>
                </a:effectLst>
              </a:rPr>
              <a:t>Once</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you</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understand</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what</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it</a:t>
            </a:r>
            <a:r>
              <a:rPr lang="nl-NL" sz="2000" dirty="0" smtClean="0">
                <a:solidFill>
                  <a:schemeClr val="bg1"/>
                </a:solidFill>
                <a:effectLst>
                  <a:outerShdw blurRad="38100" dist="38100" dir="2700000" algn="tl">
                    <a:srgbClr val="000000">
                      <a:alpha val="43137"/>
                    </a:srgbClr>
                  </a:outerShdw>
                </a:effectLst>
              </a:rPr>
              <a:t> is </a:t>
            </a:r>
            <a:r>
              <a:rPr lang="nl-NL" sz="2000" dirty="0" err="1" smtClean="0">
                <a:solidFill>
                  <a:schemeClr val="bg1"/>
                </a:solidFill>
                <a:effectLst>
                  <a:outerShdw blurRad="38100" dist="38100" dir="2700000" algn="tl">
                    <a:srgbClr val="000000">
                      <a:alpha val="43137"/>
                    </a:srgbClr>
                  </a:outerShdw>
                </a:effectLst>
              </a:rPr>
              <a:t>for</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suggest</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an</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improvement</a:t>
            </a:r>
            <a:r>
              <a:rPr lang="nl-NL" sz="2000" dirty="0" smtClean="0">
                <a:solidFill>
                  <a:schemeClr val="bg1"/>
                </a:solidFill>
                <a:effectLst>
                  <a:outerShdw blurRad="38100" dist="38100" dir="2700000" algn="tl">
                    <a:srgbClr val="000000">
                      <a:alpha val="43137"/>
                    </a:srgbClr>
                  </a:outerShdw>
                </a:effectLst>
              </a:rPr>
              <a:t>.</a:t>
            </a:r>
          </a:p>
          <a:p>
            <a:endParaRPr lang="nl-NL" sz="2000" dirty="0">
              <a:solidFill>
                <a:schemeClr val="bg1"/>
              </a:solidFill>
              <a:effectLst>
                <a:outerShdw blurRad="38100" dist="38100" dir="2700000" algn="tl">
                  <a:srgbClr val="000000">
                    <a:alpha val="43137"/>
                  </a:srgbClr>
                </a:outerShdw>
              </a:effectLst>
            </a:endParaRPr>
          </a:p>
          <a:p>
            <a:r>
              <a:rPr lang="nl-NL" sz="2000" dirty="0" smtClean="0">
                <a:solidFill>
                  <a:schemeClr val="bg1"/>
                </a:solidFill>
                <a:effectLst>
                  <a:outerShdw blurRad="38100" dist="38100" dir="2700000" algn="tl">
                    <a:srgbClr val="000000">
                      <a:alpha val="43137"/>
                    </a:srgbClr>
                  </a:outerShdw>
                </a:effectLst>
              </a:rPr>
              <a:t>Do the </a:t>
            </a:r>
            <a:r>
              <a:rPr lang="nl-NL" sz="2000" dirty="0" err="1" smtClean="0">
                <a:solidFill>
                  <a:schemeClr val="bg1"/>
                </a:solidFill>
                <a:effectLst>
                  <a:outerShdw blurRad="38100" dist="38100" dir="2700000" algn="tl">
                    <a:srgbClr val="000000">
                      <a:alpha val="43137"/>
                    </a:srgbClr>
                  </a:outerShdw>
                </a:effectLst>
              </a:rPr>
              <a:t>same</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for</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other</a:t>
            </a:r>
            <a:r>
              <a:rPr lang="nl-NL" sz="2000" dirty="0" smtClean="0">
                <a:solidFill>
                  <a:schemeClr val="bg1"/>
                </a:solidFill>
                <a:effectLst>
                  <a:outerShdw blurRad="38100" dist="38100" dir="2700000" algn="tl">
                    <a:srgbClr val="000000">
                      <a:alpha val="43137"/>
                    </a:srgbClr>
                  </a:outerShdw>
                </a:effectLst>
              </a:rPr>
              <a:t> widgets or </a:t>
            </a:r>
            <a:r>
              <a:rPr lang="nl-NL" sz="2000" dirty="0" err="1" smtClean="0">
                <a:solidFill>
                  <a:schemeClr val="bg1"/>
                </a:solidFill>
                <a:effectLst>
                  <a:outerShdw blurRad="38100" dist="38100" dir="2700000" algn="tl">
                    <a:srgbClr val="000000">
                      <a:alpha val="43137"/>
                    </a:srgbClr>
                  </a:outerShdw>
                </a:effectLst>
              </a:rPr>
              <a:t>icons</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you</a:t>
            </a:r>
            <a:r>
              <a:rPr lang="nl-NL" sz="2000" dirty="0" smtClean="0">
                <a:solidFill>
                  <a:schemeClr val="bg1"/>
                </a:solidFill>
                <a:effectLst>
                  <a:outerShdw blurRad="38100" dist="38100" dir="2700000" algn="tl">
                    <a:srgbClr val="000000">
                      <a:alpha val="43137"/>
                    </a:srgbClr>
                  </a:outerShdw>
                </a:effectLst>
              </a:rPr>
              <a:t> </a:t>
            </a:r>
            <a:r>
              <a:rPr lang="nl-NL" sz="2000" dirty="0" err="1" smtClean="0">
                <a:solidFill>
                  <a:schemeClr val="bg1"/>
                </a:solidFill>
                <a:effectLst>
                  <a:outerShdw blurRad="38100" dist="38100" dir="2700000" algn="tl">
                    <a:srgbClr val="000000">
                      <a:alpha val="43137"/>
                    </a:srgbClr>
                  </a:outerShdw>
                </a:effectLst>
              </a:rPr>
              <a:t>find</a:t>
            </a:r>
            <a:r>
              <a:rPr lang="nl-NL" sz="2000" dirty="0" smtClean="0">
                <a:solidFill>
                  <a:schemeClr val="bg1"/>
                </a:solidFill>
                <a:effectLst>
                  <a:outerShdw blurRad="38100" dist="38100" dir="2700000" algn="tl">
                    <a:srgbClr val="000000">
                      <a:alpha val="43137"/>
                    </a:srgbClr>
                  </a:outerShdw>
                </a:effectLst>
              </a:rPr>
              <a:t> on your computer. </a:t>
            </a:r>
            <a:endParaRPr lang="en-US" sz="2000" dirty="0">
              <a:solidFill>
                <a:schemeClr val="bg1"/>
              </a:solidFill>
              <a:effectLst>
                <a:outerShdw blurRad="38100" dist="38100" dir="2700000" algn="tl">
                  <a:srgbClr val="000000">
                    <a:alpha val="43137"/>
                  </a:srgbClr>
                </a:outerShdw>
              </a:effectLst>
            </a:endParaRPr>
          </a:p>
        </p:txBody>
      </p:sp>
      <p:sp>
        <p:nvSpPr>
          <p:cNvPr id="6" name="Tekstvak 5"/>
          <p:cNvSpPr txBox="1"/>
          <p:nvPr/>
        </p:nvSpPr>
        <p:spPr>
          <a:xfrm>
            <a:off x="3311450" y="274762"/>
            <a:ext cx="1728192" cy="461665"/>
          </a:xfrm>
          <a:prstGeom prst="rect">
            <a:avLst/>
          </a:prstGeom>
          <a:gradFill flip="none" rotWithShape="1">
            <a:gsLst>
              <a:gs pos="0">
                <a:schemeClr val="bg2">
                  <a:lumMod val="75000"/>
                </a:schemeClr>
              </a:gs>
              <a:gs pos="38000">
                <a:schemeClr val="bg2">
                  <a:lumMod val="90000"/>
                </a:schemeClr>
              </a:gs>
              <a:gs pos="100000">
                <a:schemeClr val="bg2">
                  <a:lumMod val="50000"/>
                </a:schemeClr>
              </a:gs>
            </a:gsLst>
            <a:lin ang="5400000" scaled="1"/>
            <a:tileRect/>
          </a:gradFill>
          <a:effectLst>
            <a:outerShdw blurRad="508000" dist="152400" dir="4500000" sx="88000" sy="88000" algn="ctr" rotWithShape="0">
              <a:srgbClr val="000000">
                <a:alpha val="54000"/>
              </a:srgbClr>
            </a:outerShdw>
          </a:effectLst>
          <a:scene3d>
            <a:camera prst="obliqueTopLeft"/>
            <a:lightRig rig="threePt" dir="t"/>
          </a:scene3d>
          <a:sp3d>
            <a:bevelT prst="angle"/>
          </a:sp3d>
        </p:spPr>
        <p:txBody>
          <a:bodyPr wrap="square" rtlCol="0">
            <a:spAutoFit/>
          </a:bodyPr>
          <a:lstStyle/>
          <a:p>
            <a:pPr algn="ctr"/>
            <a:r>
              <a:rPr lang="nl-NL" sz="2400" b="1" dirty="0" smtClean="0">
                <a:solidFill>
                  <a:schemeClr val="bg1"/>
                </a:solidFill>
                <a:effectLst>
                  <a:outerShdw blurRad="38100" dist="38100" dir="2700000" algn="tl">
                    <a:srgbClr val="000000">
                      <a:alpha val="43137"/>
                    </a:srgbClr>
                  </a:outerShdw>
                </a:effectLst>
              </a:rPr>
              <a:t>QUIZ</a:t>
            </a:r>
            <a:endParaRPr lang="en-US" sz="2400" b="1" dirty="0">
              <a:solidFill>
                <a:schemeClr val="bg1"/>
              </a:solidFill>
              <a:effectLst>
                <a:outerShdw blurRad="38100" dist="38100" dir="2700000" algn="tl">
                  <a:srgbClr val="000000">
                    <a:alpha val="43137"/>
                  </a:srgbClr>
                </a:outerShdw>
              </a:effectLst>
            </a:endParaRPr>
          </a:p>
        </p:txBody>
      </p:sp>
      <p:pic>
        <p:nvPicPr>
          <p:cNvPr id="1026" name="Picture 2" descr="File:Progress bar 70.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3656" y="915861"/>
            <a:ext cx="1455384" cy="27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616103"/>
      </p:ext>
    </p:extLst>
  </p:cSld>
  <p:clrMapOvr>
    <a:masterClrMapping/>
  </p:clrMapOvr>
  <p:transition spd="med" advTm="894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94400" y="194400"/>
            <a:ext cx="6119812" cy="3355975"/>
          </a:xfrm>
          <a:prstGeom prst="rect">
            <a:avLst/>
          </a:prstGeom>
          <a:noFill/>
        </p:spPr>
        <p:txBody>
          <a:bodyPr>
            <a:prstTxWarp prst="textNoShape">
              <a:avLst/>
            </a:prstTxWarp>
            <a:spAutoFit/>
          </a:bodyPr>
          <a:lstStyle/>
          <a:p>
            <a:r>
              <a:rPr lang="nl-NL" sz="2800" dirty="0">
                <a:solidFill>
                  <a:schemeClr val="bg1"/>
                </a:solidFill>
                <a:latin typeface="Calibri" pitchFamily="84" charset="0"/>
              </a:rPr>
              <a:t>Summary:</a:t>
            </a:r>
          </a:p>
          <a:p>
            <a:pPr>
              <a:buFont typeface="Arial" pitchFamily="84" charset="0"/>
              <a:buChar char="•"/>
            </a:pPr>
            <a:r>
              <a:rPr lang="nl-NL" sz="2800" dirty="0" err="1">
                <a:solidFill>
                  <a:schemeClr val="bg1"/>
                </a:solidFill>
                <a:latin typeface="Calibri" pitchFamily="84" charset="0"/>
              </a:rPr>
              <a:t>Every</a:t>
            </a:r>
            <a:r>
              <a:rPr lang="nl-NL" sz="2800" dirty="0">
                <a:solidFill>
                  <a:schemeClr val="bg1"/>
                </a:solidFill>
                <a:latin typeface="Calibri" pitchFamily="84" charset="0"/>
              </a:rPr>
              <a:t> model has a </a:t>
            </a:r>
            <a:r>
              <a:rPr lang="nl-NL" sz="2800" dirty="0" err="1">
                <a:solidFill>
                  <a:schemeClr val="bg1"/>
                </a:solidFill>
                <a:latin typeface="Calibri" pitchFamily="84" charset="0"/>
              </a:rPr>
              <a:t>purpose</a:t>
            </a:r>
            <a:endParaRPr lang="nl-NL" sz="2800" dirty="0">
              <a:solidFill>
                <a:schemeClr val="bg1"/>
              </a:solidFill>
              <a:latin typeface="Calibri" pitchFamily="84" charset="0"/>
            </a:endParaRPr>
          </a:p>
          <a:p>
            <a:pPr>
              <a:buFont typeface="Arial" pitchFamily="84" charset="0"/>
              <a:buChar char="•"/>
            </a:pPr>
            <a:r>
              <a:rPr lang="nl-NL" sz="2800" dirty="0">
                <a:solidFill>
                  <a:schemeClr val="bg1"/>
                </a:solidFill>
                <a:latin typeface="Calibri" pitchFamily="84" charset="0"/>
              </a:rPr>
              <a:t>The </a:t>
            </a:r>
            <a:r>
              <a:rPr lang="nl-NL" sz="2800" dirty="0" err="1">
                <a:solidFill>
                  <a:schemeClr val="bg1"/>
                </a:solidFill>
                <a:latin typeface="Calibri" pitchFamily="84" charset="0"/>
              </a:rPr>
              <a:t>purpose</a:t>
            </a:r>
            <a:r>
              <a:rPr lang="nl-NL" sz="2800" dirty="0">
                <a:solidFill>
                  <a:schemeClr val="bg1"/>
                </a:solidFill>
                <a:latin typeface="Calibri" pitchFamily="84" charset="0"/>
              </a:rPr>
              <a:t> of model X </a:t>
            </a:r>
            <a:r>
              <a:rPr lang="nl-NL" sz="2800" dirty="0" err="1">
                <a:solidFill>
                  <a:schemeClr val="bg1"/>
                </a:solidFill>
                <a:latin typeface="Calibri" pitchFamily="84" charset="0"/>
              </a:rPr>
              <a:t>for</a:t>
            </a:r>
            <a:r>
              <a:rPr lang="nl-NL" sz="2800" dirty="0">
                <a:solidFill>
                  <a:schemeClr val="bg1"/>
                </a:solidFill>
                <a:latin typeface="Calibri" pitchFamily="84" charset="0"/>
              </a:rPr>
              <a:t> system Y:</a:t>
            </a:r>
          </a:p>
          <a:p>
            <a:pPr>
              <a:buFont typeface="Arial" pitchFamily="84" charset="0"/>
              <a:buChar char="•"/>
            </a:pPr>
            <a:r>
              <a:rPr lang="nl-NL" sz="2800" dirty="0" err="1">
                <a:solidFill>
                  <a:schemeClr val="bg1"/>
                </a:solidFill>
                <a:latin typeface="Calibri" pitchFamily="84" charset="0"/>
              </a:rPr>
              <a:t>That</a:t>
            </a:r>
            <a:r>
              <a:rPr lang="nl-NL" sz="2800" dirty="0">
                <a:solidFill>
                  <a:schemeClr val="bg1"/>
                </a:solidFill>
                <a:latin typeface="Calibri" pitchFamily="84" charset="0"/>
              </a:rPr>
              <a:t> </a:t>
            </a:r>
            <a:r>
              <a:rPr lang="nl-NL" sz="2800" dirty="0" err="1">
                <a:solidFill>
                  <a:schemeClr val="bg1"/>
                </a:solidFill>
                <a:latin typeface="Calibri" pitchFamily="84" charset="0"/>
              </a:rPr>
              <a:t>what</a:t>
            </a:r>
            <a:r>
              <a:rPr lang="nl-NL" sz="2800" dirty="0">
                <a:solidFill>
                  <a:schemeClr val="bg1"/>
                </a:solidFill>
                <a:latin typeface="Calibri" pitchFamily="84" charset="0"/>
              </a:rPr>
              <a:t> </a:t>
            </a:r>
            <a:r>
              <a:rPr lang="nl-NL" sz="2800" dirty="0" err="1">
                <a:solidFill>
                  <a:schemeClr val="bg1"/>
                </a:solidFill>
                <a:latin typeface="Calibri" pitchFamily="84" charset="0"/>
              </a:rPr>
              <a:t>cannot</a:t>
            </a:r>
            <a:r>
              <a:rPr lang="nl-NL" sz="2800" dirty="0">
                <a:solidFill>
                  <a:schemeClr val="bg1"/>
                </a:solidFill>
                <a:latin typeface="Calibri" pitchFamily="84" charset="0"/>
              </a:rPr>
              <a:t> </a:t>
            </a:r>
            <a:r>
              <a:rPr lang="nl-NL" sz="2800" dirty="0" err="1">
                <a:solidFill>
                  <a:schemeClr val="bg1"/>
                </a:solidFill>
                <a:latin typeface="Calibri" pitchFamily="84" charset="0"/>
              </a:rPr>
              <a:t>be</a:t>
            </a:r>
            <a:r>
              <a:rPr lang="nl-NL" sz="2800" dirty="0">
                <a:solidFill>
                  <a:schemeClr val="bg1"/>
                </a:solidFill>
                <a:latin typeface="Calibri" pitchFamily="84" charset="0"/>
              </a:rPr>
              <a:t> </a:t>
            </a:r>
            <a:r>
              <a:rPr lang="nl-NL" sz="2800" dirty="0" err="1">
                <a:solidFill>
                  <a:schemeClr val="bg1"/>
                </a:solidFill>
                <a:latin typeface="Calibri" pitchFamily="84" charset="0"/>
              </a:rPr>
              <a:t>done</a:t>
            </a:r>
            <a:r>
              <a:rPr lang="nl-NL" sz="2800" dirty="0">
                <a:solidFill>
                  <a:schemeClr val="bg1"/>
                </a:solidFill>
                <a:latin typeface="Calibri" pitchFamily="84" charset="0"/>
              </a:rPr>
              <a:t> or </a:t>
            </a:r>
            <a:r>
              <a:rPr lang="nl-NL" sz="2800" dirty="0" err="1">
                <a:solidFill>
                  <a:schemeClr val="bg1"/>
                </a:solidFill>
                <a:latin typeface="Calibri" pitchFamily="84" charset="0"/>
              </a:rPr>
              <a:t>known</a:t>
            </a:r>
            <a:r>
              <a:rPr lang="nl-NL" sz="2800" dirty="0">
                <a:solidFill>
                  <a:schemeClr val="bg1"/>
                </a:solidFill>
                <a:latin typeface="Calibri" pitchFamily="84" charset="0"/>
              </a:rPr>
              <a:t> with respect </a:t>
            </a:r>
            <a:r>
              <a:rPr lang="nl-NL" sz="2800" dirty="0" err="1">
                <a:solidFill>
                  <a:schemeClr val="bg1"/>
                </a:solidFill>
                <a:latin typeface="Calibri" pitchFamily="84" charset="0"/>
              </a:rPr>
              <a:t>to</a:t>
            </a:r>
            <a:r>
              <a:rPr lang="nl-NL" sz="2800" dirty="0">
                <a:solidFill>
                  <a:schemeClr val="bg1"/>
                </a:solidFill>
                <a:latin typeface="Calibri" pitchFamily="84" charset="0"/>
              </a:rPr>
              <a:t> Y </a:t>
            </a:r>
            <a:r>
              <a:rPr lang="nl-NL" sz="2800" dirty="0" err="1">
                <a:solidFill>
                  <a:schemeClr val="bg1"/>
                </a:solidFill>
                <a:latin typeface="Calibri" pitchFamily="84" charset="0"/>
              </a:rPr>
              <a:t>if</a:t>
            </a:r>
            <a:r>
              <a:rPr lang="nl-NL" sz="2800" dirty="0">
                <a:solidFill>
                  <a:schemeClr val="bg1"/>
                </a:solidFill>
                <a:latin typeface="Calibri" pitchFamily="84" charset="0"/>
              </a:rPr>
              <a:t> X is absent</a:t>
            </a:r>
          </a:p>
          <a:p>
            <a:pPr>
              <a:buFont typeface="Arial" pitchFamily="84" charset="0"/>
              <a:buChar char="•"/>
            </a:pPr>
            <a:r>
              <a:rPr lang="nl-NL" sz="2800" dirty="0" err="1">
                <a:solidFill>
                  <a:schemeClr val="bg1"/>
                </a:solidFill>
                <a:latin typeface="Calibri" pitchFamily="84" charset="0"/>
              </a:rPr>
              <a:t>To</a:t>
            </a:r>
            <a:r>
              <a:rPr lang="nl-NL" sz="2800" dirty="0">
                <a:solidFill>
                  <a:schemeClr val="bg1"/>
                </a:solidFill>
                <a:latin typeface="Calibri" pitchFamily="84" charset="0"/>
              </a:rPr>
              <a:t> </a:t>
            </a:r>
            <a:r>
              <a:rPr lang="nl-NL" sz="2800" dirty="0" err="1">
                <a:solidFill>
                  <a:schemeClr val="bg1"/>
                </a:solidFill>
                <a:latin typeface="Calibri" pitchFamily="84" charset="0"/>
              </a:rPr>
              <a:t>find</a:t>
            </a:r>
            <a:r>
              <a:rPr lang="nl-NL" sz="2800" dirty="0">
                <a:solidFill>
                  <a:schemeClr val="bg1"/>
                </a:solidFill>
                <a:latin typeface="Calibri" pitchFamily="84" charset="0"/>
              </a:rPr>
              <a:t> </a:t>
            </a:r>
            <a:r>
              <a:rPr lang="nl-NL" sz="2800" dirty="0" err="1">
                <a:solidFill>
                  <a:schemeClr val="bg1"/>
                </a:solidFill>
                <a:latin typeface="Calibri" pitchFamily="84" charset="0"/>
              </a:rPr>
              <a:t>this</a:t>
            </a:r>
            <a:r>
              <a:rPr lang="nl-NL" sz="2800" dirty="0">
                <a:solidFill>
                  <a:schemeClr val="bg1"/>
                </a:solidFill>
                <a:latin typeface="Calibri" pitchFamily="84" charset="0"/>
              </a:rPr>
              <a:t> </a:t>
            </a:r>
            <a:r>
              <a:rPr lang="nl-NL" sz="2800" dirty="0" err="1">
                <a:solidFill>
                  <a:schemeClr val="bg1"/>
                </a:solidFill>
                <a:latin typeface="Calibri" pitchFamily="84" charset="0"/>
              </a:rPr>
              <a:t>purpose</a:t>
            </a:r>
            <a:r>
              <a:rPr lang="nl-NL" sz="2800" dirty="0">
                <a:solidFill>
                  <a:schemeClr val="bg1"/>
                </a:solidFill>
                <a:latin typeface="Calibri" pitchFamily="84" charset="0"/>
              </a:rPr>
              <a:t>, first </a:t>
            </a:r>
            <a:r>
              <a:rPr lang="nl-NL" sz="2800" dirty="0" err="1">
                <a:solidFill>
                  <a:schemeClr val="bg1"/>
                </a:solidFill>
                <a:latin typeface="Calibri" pitchFamily="84" charset="0"/>
              </a:rPr>
              <a:t>ask</a:t>
            </a:r>
            <a:r>
              <a:rPr lang="nl-NL" sz="2800" dirty="0">
                <a:solidFill>
                  <a:schemeClr val="bg1"/>
                </a:solidFill>
                <a:latin typeface="Calibri" pitchFamily="84" charset="0"/>
              </a:rPr>
              <a:t> </a:t>
            </a:r>
            <a:r>
              <a:rPr lang="nl-NL" sz="2800" dirty="0" err="1">
                <a:solidFill>
                  <a:schemeClr val="bg1"/>
                </a:solidFill>
                <a:latin typeface="Calibri" pitchFamily="84" charset="0"/>
              </a:rPr>
              <a:t>who</a:t>
            </a:r>
            <a:r>
              <a:rPr lang="nl-NL" sz="2800" dirty="0">
                <a:solidFill>
                  <a:schemeClr val="bg1"/>
                </a:solidFill>
                <a:latin typeface="Calibri" pitchFamily="84" charset="0"/>
              </a:rPr>
              <a:t> </a:t>
            </a:r>
            <a:r>
              <a:rPr lang="nl-NL" sz="2800" dirty="0" err="1">
                <a:solidFill>
                  <a:schemeClr val="bg1"/>
                </a:solidFill>
                <a:latin typeface="Calibri" pitchFamily="84" charset="0"/>
              </a:rPr>
              <a:t>will</a:t>
            </a:r>
            <a:r>
              <a:rPr lang="nl-NL" sz="2800" dirty="0">
                <a:solidFill>
                  <a:schemeClr val="bg1"/>
                </a:solidFill>
                <a:latin typeface="Calibri" pitchFamily="84" charset="0"/>
              </a:rPr>
              <a:t> benefit </a:t>
            </a:r>
            <a:r>
              <a:rPr lang="nl-NL" sz="2800" dirty="0" err="1">
                <a:solidFill>
                  <a:schemeClr val="bg1"/>
                </a:solidFill>
                <a:latin typeface="Calibri" pitchFamily="84" charset="0"/>
              </a:rPr>
              <a:t>and</a:t>
            </a:r>
            <a:r>
              <a:rPr lang="nl-NL" sz="2800" dirty="0">
                <a:solidFill>
                  <a:schemeClr val="bg1"/>
                </a:solidFill>
                <a:latin typeface="Calibri" pitchFamily="84" charset="0"/>
              </a:rPr>
              <a:t> </a:t>
            </a:r>
            <a:r>
              <a:rPr lang="nl-NL" sz="2800" dirty="0" err="1">
                <a:solidFill>
                  <a:schemeClr val="bg1"/>
                </a:solidFill>
                <a:latin typeface="Calibri" pitchFamily="84" charset="0"/>
              </a:rPr>
              <a:t>why</a:t>
            </a:r>
            <a:r>
              <a:rPr lang="nl-NL" sz="2800" dirty="0">
                <a:solidFill>
                  <a:schemeClr val="bg1"/>
                </a:solidFill>
                <a:latin typeface="Calibri" pitchFamily="84" charset="0"/>
              </a:rPr>
              <a:t>.</a:t>
            </a:r>
          </a:p>
          <a:p>
            <a:endParaRPr lang="en-US" dirty="0">
              <a:latin typeface="Calibri" pitchFamily="84" charset="0"/>
            </a:endParaRPr>
          </a:p>
        </p:txBody>
      </p:sp>
    </p:spTree>
  </p:cSld>
  <p:clrMapOvr>
    <a:masterClrMapping/>
  </p:clrMapOvr>
  <p:transition spd="med" advTm="89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1304</Words>
  <Application>Microsoft Office PowerPoint</Application>
  <PresentationFormat>Diavoorstelling (16:9)</PresentationFormat>
  <Paragraphs>87</Paragraphs>
  <Slides>8</Slides>
  <Notes>8</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Office Theme</vt:lpstr>
      <vt:lpstr>A core Course on Modeling</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TU/e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kees van overveld</cp:lastModifiedBy>
  <cp:revision>35</cp:revision>
  <dcterms:created xsi:type="dcterms:W3CDTF">2013-05-16T11:19:57Z</dcterms:created>
  <dcterms:modified xsi:type="dcterms:W3CDTF">2013-08-07T10:51:59Z</dcterms:modified>
</cp:coreProperties>
</file>